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362" r:id="rId3"/>
    <p:sldId id="356" r:id="rId4"/>
    <p:sldId id="357" r:id="rId5"/>
    <p:sldId id="358" r:id="rId6"/>
    <p:sldId id="360" r:id="rId7"/>
    <p:sldId id="359" r:id="rId8"/>
    <p:sldId id="361" r:id="rId9"/>
    <p:sldId id="321" r:id="rId10"/>
    <p:sldId id="353" r:id="rId11"/>
    <p:sldId id="336" r:id="rId12"/>
    <p:sldId id="325" r:id="rId13"/>
    <p:sldId id="339" r:id="rId14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5186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2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793"/>
          </a:xfrm>
          <a:prstGeom prst="rect">
            <a:avLst/>
          </a:prstGeom>
        </p:spPr>
        <p:txBody>
          <a:bodyPr vert="horz" lIns="88214" tIns="44108" rIns="88214" bIns="44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5" y="1"/>
            <a:ext cx="2945862" cy="495793"/>
          </a:xfrm>
          <a:prstGeom prst="rect">
            <a:avLst/>
          </a:prstGeom>
        </p:spPr>
        <p:txBody>
          <a:bodyPr vert="horz" lIns="88214" tIns="44108" rIns="88214" bIns="44108" rtlCol="0"/>
          <a:lstStyle>
            <a:lvl1pPr algn="r">
              <a:defRPr sz="1200"/>
            </a:lvl1pPr>
          </a:lstStyle>
          <a:p>
            <a:fld id="{043FEE6D-56E2-401C-8525-0B17A0B5AEF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306"/>
            <a:ext cx="2945862" cy="495793"/>
          </a:xfrm>
          <a:prstGeom prst="rect">
            <a:avLst/>
          </a:prstGeom>
        </p:spPr>
        <p:txBody>
          <a:bodyPr vert="horz" lIns="88214" tIns="44108" rIns="88214" bIns="441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5" y="9429306"/>
            <a:ext cx="2945862" cy="495793"/>
          </a:xfrm>
          <a:prstGeom prst="rect">
            <a:avLst/>
          </a:prstGeom>
        </p:spPr>
        <p:txBody>
          <a:bodyPr vert="horz" lIns="88214" tIns="44108" rIns="88214" bIns="44108" rtlCol="0" anchor="b"/>
          <a:lstStyle>
            <a:lvl1pPr algn="r">
              <a:defRPr sz="1200"/>
            </a:lvl1pPr>
          </a:lstStyle>
          <a:p>
            <a:fld id="{AA06344F-316F-470B-947E-48B4AF3B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06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793"/>
          </a:xfrm>
          <a:prstGeom prst="rect">
            <a:avLst/>
          </a:prstGeom>
        </p:spPr>
        <p:txBody>
          <a:bodyPr vert="horz" lIns="88214" tIns="44108" rIns="88214" bIns="441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5" y="1"/>
            <a:ext cx="2945862" cy="495793"/>
          </a:xfrm>
          <a:prstGeom prst="rect">
            <a:avLst/>
          </a:prstGeom>
        </p:spPr>
        <p:txBody>
          <a:bodyPr vert="horz" lIns="88214" tIns="44108" rIns="88214" bIns="44108" rtlCol="0"/>
          <a:lstStyle>
            <a:lvl1pPr algn="r">
              <a:defRPr sz="1200"/>
            </a:lvl1pPr>
          </a:lstStyle>
          <a:p>
            <a:fld id="{A403BE69-62A6-48C5-94FD-DCCB1573C6D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14" tIns="44108" rIns="88214" bIns="441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14" tIns="44108" rIns="88214" bIns="441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06"/>
            <a:ext cx="2945862" cy="495793"/>
          </a:xfrm>
          <a:prstGeom prst="rect">
            <a:avLst/>
          </a:prstGeom>
        </p:spPr>
        <p:txBody>
          <a:bodyPr vert="horz" lIns="88214" tIns="44108" rIns="88214" bIns="441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5" y="9429306"/>
            <a:ext cx="2945862" cy="495793"/>
          </a:xfrm>
          <a:prstGeom prst="rect">
            <a:avLst/>
          </a:prstGeom>
        </p:spPr>
        <p:txBody>
          <a:bodyPr vert="horz" lIns="88214" tIns="44108" rIns="88214" bIns="44108" rtlCol="0" anchor="b"/>
          <a:lstStyle>
            <a:lvl1pPr algn="r">
              <a:defRPr sz="1200"/>
            </a:lvl1pPr>
          </a:lstStyle>
          <a:p>
            <a:fld id="{1C7AA0DC-86F3-4061-BC53-062DD2E86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3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89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79768" y="4744805"/>
            <a:ext cx="5438140" cy="44669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he-IL" sz="1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CAB6-E517-40D5-8D0C-2063E73B258A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7896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CE01E3-CB5F-4003-9E6A-D93FC4DA7EB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82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השופט משה גל הוא יו"ר ונציג הציבור</a:t>
            </a:r>
          </a:p>
          <a:p>
            <a:pPr algn="r" rtl="1"/>
            <a:r>
              <a:rPr lang="he-IL" dirty="0" smtClean="0"/>
              <a:t>אלי </a:t>
            </a:r>
            <a:r>
              <a:rPr lang="he-IL" dirty="0" err="1" smtClean="0"/>
              <a:t>גרונר</a:t>
            </a:r>
            <a:r>
              <a:rPr lang="he-IL" dirty="0" smtClean="0"/>
              <a:t> – מנכל ראש הממשלה</a:t>
            </a:r>
          </a:p>
          <a:p>
            <a:pPr algn="r" rtl="1"/>
            <a:r>
              <a:rPr lang="he-IL" dirty="0" smtClean="0"/>
              <a:t>שי </a:t>
            </a:r>
            <a:r>
              <a:rPr lang="he-IL" dirty="0" err="1" smtClean="0"/>
              <a:t>בהבד</a:t>
            </a:r>
            <a:r>
              <a:rPr lang="he-IL" dirty="0" smtClean="0"/>
              <a:t>- מנכל האוצר</a:t>
            </a:r>
          </a:p>
          <a:p>
            <a:pPr algn="r"/>
            <a:r>
              <a:rPr lang="he-IL" dirty="0"/>
              <a:t>פרופ' מומי דהן, נציג ציבור</a:t>
            </a:r>
          </a:p>
          <a:p>
            <a:pPr algn="r"/>
            <a:r>
              <a:rPr lang="he-IL" dirty="0"/>
              <a:t>מר גיל קינן, נציג קינן שפי</a:t>
            </a:r>
          </a:p>
          <a:p>
            <a:pPr algn="r"/>
            <a:r>
              <a:rPr lang="he-IL" dirty="0"/>
              <a:t>גב' </a:t>
            </a:r>
            <a:r>
              <a:rPr lang="he-IL" dirty="0" err="1"/>
              <a:t>נוה</a:t>
            </a:r>
            <a:r>
              <a:rPr lang="he-IL" dirty="0"/>
              <a:t> </a:t>
            </a:r>
            <a:r>
              <a:rPr lang="he-IL" dirty="0" err="1"/>
              <a:t>גרמר</a:t>
            </a:r>
            <a:r>
              <a:rPr lang="he-IL" dirty="0"/>
              <a:t>, נציגת קינן שפי</a:t>
            </a:r>
          </a:p>
          <a:p>
            <a:pPr algn="r"/>
            <a:r>
              <a:rPr lang="he-IL" dirty="0"/>
              <a:t>מר גילי מאי, רמ"ט מנכ"ל משרד ראש הממשלה</a:t>
            </a:r>
          </a:p>
          <a:p>
            <a:pPr algn="r"/>
            <a:r>
              <a:rPr lang="he-IL" dirty="0"/>
              <a:t>גב' נירית </a:t>
            </a:r>
            <a:r>
              <a:rPr lang="he-IL" dirty="0" err="1"/>
              <a:t>איבי</a:t>
            </a:r>
            <a:r>
              <a:rPr lang="he-IL" dirty="0"/>
              <a:t>, יועצת למנכ"ל משרד האוצר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96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ב-2017 </a:t>
            </a:r>
            <a:r>
              <a:rPr lang="he-IL" dirty="0" err="1" smtClean="0"/>
              <a:t>היתה</a:t>
            </a:r>
            <a:r>
              <a:rPr lang="he-IL" dirty="0" smtClean="0"/>
              <a:t> הצעה להשקיע 20% מסך ההשקעות השנתיות בארץ ובפרויקטים לצמצום</a:t>
            </a:r>
            <a:r>
              <a:rPr lang="he-IL" baseline="0" dirty="0" smtClean="0"/>
              <a:t> פערים חברתיים - כלכליים</a:t>
            </a:r>
            <a:r>
              <a:rPr lang="he-IL" dirty="0" smtClean="0"/>
              <a:t>  </a:t>
            </a:r>
          </a:p>
          <a:p>
            <a:pPr algn="r" rtl="1"/>
            <a:r>
              <a:rPr lang="he-IL" dirty="0" smtClean="0"/>
              <a:t>השקעה מקומית יכולה לגרום לעיוותים בכל מיני רבדים: למשל </a:t>
            </a:r>
            <a:r>
              <a:rPr lang="he-IL" dirty="0" err="1" smtClean="0"/>
              <a:t>הקשעה</a:t>
            </a:r>
            <a:r>
              <a:rPr lang="he-IL" baseline="0" dirty="0" smtClean="0"/>
              <a:t> בפרויקטים שלולא הקרן לא היו משקיעים בהם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1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ב-2017 </a:t>
            </a:r>
            <a:r>
              <a:rPr lang="he-IL" dirty="0" err="1" smtClean="0"/>
              <a:t>היתה</a:t>
            </a:r>
            <a:r>
              <a:rPr lang="he-IL" dirty="0" smtClean="0"/>
              <a:t> הצעה להשקיע 20% מסך ההשקעות השנתיות בארץ ובפרויקטים לצמצום</a:t>
            </a:r>
            <a:r>
              <a:rPr lang="he-IL" baseline="0" dirty="0" smtClean="0"/>
              <a:t> פערים חברתיים - כלכליים</a:t>
            </a:r>
            <a:r>
              <a:rPr lang="he-IL" dirty="0" smtClean="0"/>
              <a:t>  </a:t>
            </a:r>
          </a:p>
          <a:p>
            <a:pPr algn="r" rtl="1"/>
            <a:r>
              <a:rPr lang="he-IL" dirty="0" smtClean="0"/>
              <a:t>השקעה מקומית יכולה לגרום לעיוותים בכל מיני רבדים: למשל </a:t>
            </a:r>
            <a:r>
              <a:rPr lang="he-IL" dirty="0" err="1" smtClean="0"/>
              <a:t>הקשעה</a:t>
            </a:r>
            <a:r>
              <a:rPr lang="he-IL" baseline="0" dirty="0" smtClean="0"/>
              <a:t> בפרויקטים שלולא הקרן לא היו משקיעים בהם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5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ב-2017 </a:t>
            </a:r>
            <a:r>
              <a:rPr lang="he-IL" dirty="0" err="1" smtClean="0"/>
              <a:t>היתה</a:t>
            </a:r>
            <a:r>
              <a:rPr lang="he-IL" dirty="0" smtClean="0"/>
              <a:t> הצעה להשקיע 20% מסך ההשקעות השנתיות בארץ ובפרויקטים לצמצום</a:t>
            </a:r>
            <a:r>
              <a:rPr lang="he-IL" baseline="0" dirty="0" smtClean="0"/>
              <a:t> פערים חברתיים - כלכליים</a:t>
            </a:r>
            <a:r>
              <a:rPr lang="he-IL" dirty="0" smtClean="0"/>
              <a:t>  </a:t>
            </a:r>
          </a:p>
          <a:p>
            <a:pPr algn="r" rtl="1"/>
            <a:r>
              <a:rPr lang="he-IL" dirty="0" smtClean="0"/>
              <a:t>השקעה מקומית יכולה לגרום לעיוותים בכל מיני רבדים: למשל </a:t>
            </a:r>
            <a:r>
              <a:rPr lang="he-IL" dirty="0" err="1" smtClean="0"/>
              <a:t>הקשעה</a:t>
            </a:r>
            <a:r>
              <a:rPr lang="he-IL" baseline="0" dirty="0" smtClean="0"/>
              <a:t> בפרויקטים שלולא הקרן לא היו משקיעים בהם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7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היקף היצוא קשה להערכה בגלל שינויים בקצב הפיתוח של לוויתן</a:t>
            </a:r>
          </a:p>
          <a:p>
            <a:pPr algn="r" rtl="1"/>
            <a:r>
              <a:rPr lang="he-IL" dirty="0" smtClean="0"/>
              <a:t>יש גם שאלה לאן תוסט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הביקושים</a:t>
            </a:r>
            <a:r>
              <a:rPr lang="he-IL" baseline="0" dirty="0" smtClean="0"/>
              <a:t> יוסטו למאגרים אחרים שטרם החלו בהשקעה זה יעכב את קבלת המס</a:t>
            </a:r>
          </a:p>
          <a:p>
            <a:pPr algn="r" rtl="1"/>
            <a:r>
              <a:rPr lang="he-IL" baseline="0" dirty="0" smtClean="0"/>
              <a:t>מ-2020 צפוי 0.6 מיליארד דולר בשנה</a:t>
            </a:r>
          </a:p>
          <a:p>
            <a:pPr algn="r" rtl="1"/>
            <a:r>
              <a:rPr lang="he-IL" baseline="0" dirty="0" smtClean="0"/>
              <a:t>תמלוגים אינם מגעים לקרן הם רווחים לתקציב הממשלה</a:t>
            </a:r>
          </a:p>
          <a:p>
            <a:pPr algn="r" rtl="1"/>
            <a:endParaRPr lang="he-IL" baseline="0" dirty="0" smtClean="0"/>
          </a:p>
          <a:p>
            <a:pPr algn="r" rtl="1"/>
            <a:r>
              <a:rPr lang="he-IL" baseline="0" dirty="0" smtClean="0"/>
              <a:t>בהקשר להצעה </a:t>
            </a:r>
            <a:r>
              <a:rPr lang="he-IL" baseline="0" dirty="0" err="1" smtClean="0"/>
              <a:t>שהיתה</a:t>
            </a:r>
            <a:r>
              <a:rPr lang="he-IL" baseline="0" dirty="0" smtClean="0"/>
              <a:t> לשנות את החוק על ידי דוד ביטן</a:t>
            </a:r>
          </a:p>
          <a:p>
            <a:pPr marL="220553" indent="-220553" algn="r" rtl="1">
              <a:buFont typeface="+mj-lt"/>
              <a:buAutoNum type="arabicPeriod"/>
            </a:pPr>
            <a:r>
              <a:rPr lang="he-IL" dirty="0"/>
              <a:t>הקרן מיועדת לחלוקה בין-דורית של תקבולי הגז תוך צמצום הלחץ שיוצרים תקבולים אלה לייסוף ריאלי.</a:t>
            </a:r>
            <a:endParaRPr lang="en-US" dirty="0"/>
          </a:p>
          <a:p>
            <a:pPr marL="220553" indent="-220553" algn="r" rtl="1">
              <a:buFont typeface="+mj-lt"/>
              <a:buAutoNum type="arabicPeriod"/>
            </a:pPr>
            <a:r>
              <a:rPr lang="he-IL" dirty="0"/>
              <a:t>כבר על פי החקיקה הנוכחית מיועדים כשני שלישים מתועלות הגז – כולל הכנסות הממשלה ממס החברות ומתמלוגים, והוזלת מחירי האנרגיה בשל חיסכון בעלויות הובלה – לרווחת הדור הנוכחי. זאת בשונה מנורבגיה, למשל, בה כמעט אין שימוש מקומי בגז ובנפט המופקים, וכל תקבולי המסים מוקצים לקרן הבין-דורית.</a:t>
            </a:r>
            <a:endParaRPr lang="en-US" dirty="0"/>
          </a:p>
          <a:p>
            <a:pPr marL="220553" indent="-220553" algn="r" rtl="1">
              <a:buFont typeface="+mj-lt"/>
              <a:buAutoNum type="arabicPeriod"/>
            </a:pPr>
            <a:r>
              <a:rPr lang="he-IL" dirty="0"/>
              <a:t>הדרך לבצע את הצעת החוק, אם תתקבל, היא באמצעות תקציב המדינה: האורגנים של הקרן אינם בעלי הכישורים לעסוק בסוגיות המוצעות.</a:t>
            </a:r>
            <a:endParaRPr lang="en-US" dirty="0"/>
          </a:p>
          <a:p>
            <a:pPr marL="220553" indent="-220553" algn="r" rtl="1">
              <a:buFont typeface="+mj-lt"/>
              <a:buAutoNum type="arabicPeriod"/>
            </a:pPr>
            <a:r>
              <a:rPr lang="he-IL" dirty="0"/>
              <a:t>הדוגמאות של מדינות בהן יש קרנות מסוגים אחרים: קרנות פנסיה לאומיות, קרנות השקעה לאומיות, קרנות ייצוב אינן בנות השוואה לסוגיה של הגז בישראל.</a:t>
            </a:r>
            <a:endParaRPr lang="en-US" dirty="0"/>
          </a:p>
          <a:p>
            <a:pPr marL="220553" indent="-220553" algn="r" rtl="1">
              <a:buFont typeface="+mj-lt"/>
              <a:buAutoNum type="arabicPeriod"/>
            </a:pPr>
            <a:r>
              <a:rPr lang="he-IL" dirty="0"/>
              <a:t>גם אזורים שאין להם מטבע עצמאי – אלברטה בקנדה או אלסקה – אינם דומים למקרה הישראלי של משק קטן ופתוח עם משאבי גז שהפקתם תחומה לתקופה קצרה יחסית של כמה עשורים.</a:t>
            </a:r>
            <a:endParaRPr lang="en-US" dirty="0"/>
          </a:p>
          <a:p>
            <a:pPr marL="220553" indent="-220553" algn="r" rtl="1">
              <a:buFont typeface="+mj-lt"/>
              <a:buAutoNum type="arabicPeriod"/>
            </a:pPr>
            <a:r>
              <a:rPr lang="he-IL" dirty="0"/>
              <a:t>בניגוד לאמור במסמך, הקרן מספקת כבר היום כרית ביטחון למצבי חירום ביטחוניים, וזאת מעבר לכך שמרבית תקבולי הגז מועברים כאמור לתקציב המדינה.</a:t>
            </a:r>
            <a:endParaRPr lang="en-US" dirty="0"/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באחד השלבים</a:t>
            </a:r>
            <a:r>
              <a:rPr lang="he-IL" baseline="0" dirty="0" smtClean="0"/>
              <a:t> עלה נושא תשלום המס בדולרים ע"י החברות (רשות המיסים </a:t>
            </a:r>
            <a:r>
              <a:rPr lang="he-IL" baseline="0" dirty="0" err="1" smtClean="0"/>
              <a:t>היתה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מוטרת</a:t>
            </a:r>
            <a:r>
              <a:rPr lang="he-IL" baseline="0" dirty="0" smtClean="0"/>
              <a:t> מעלויות ההמרה)</a:t>
            </a:r>
          </a:p>
          <a:p>
            <a:pPr algn="r" rtl="1"/>
            <a:endParaRPr lang="he-IL" baseline="0" dirty="0" smtClean="0"/>
          </a:p>
          <a:p>
            <a:pPr algn="r" rtl="1"/>
            <a:r>
              <a:rPr lang="he-IL" baseline="0" dirty="0" err="1" smtClean="0"/>
              <a:t>כי"ל</a:t>
            </a:r>
            <a:r>
              <a:rPr lang="he-IL" baseline="0" dirty="0" smtClean="0"/>
              <a:t> ברום – צפוי סכום זעום של 5 מיליון דולר</a:t>
            </a:r>
          </a:p>
          <a:p>
            <a:pPr algn="r" rtl="1"/>
            <a:r>
              <a:rPr lang="he-IL" baseline="0" dirty="0" smtClean="0"/>
              <a:t>האשלג רחוק מזה</a:t>
            </a:r>
          </a:p>
          <a:p>
            <a:pPr algn="r" rtl="1"/>
            <a:r>
              <a:rPr lang="he-IL" baseline="0" dirty="0" smtClean="0"/>
              <a:t>היה שינוי בחוק לגבי רווחים ממכירת משאבי טבע מדובר </a:t>
            </a:r>
            <a:r>
              <a:rPr lang="he-IL" baseline="0" dirty="0" err="1" smtClean="0"/>
              <a:t>בכיל</a:t>
            </a:r>
            <a:r>
              <a:rPr lang="he-IL" baseline="0" dirty="0" smtClean="0"/>
              <a:t> וברום</a:t>
            </a:r>
          </a:p>
          <a:p>
            <a:pPr algn="r" rtl="1"/>
            <a:r>
              <a:rPr lang="he-IL" baseline="0" dirty="0" smtClean="0"/>
              <a:t>עתודות הגז בארה"ב וקטר עלו</a:t>
            </a:r>
          </a:p>
          <a:p>
            <a:pPr algn="r" rtl="1"/>
            <a:r>
              <a:rPr lang="he-IL" baseline="0" dirty="0" smtClean="0"/>
              <a:t>שיפורים טכנולוגיים הוזילו את עלויות ההפקה </a:t>
            </a:r>
          </a:p>
          <a:p>
            <a:pPr algn="r" rtl="1"/>
            <a:r>
              <a:rPr lang="he-IL" baseline="0" dirty="0" smtClean="0"/>
              <a:t>לכן מחיר הגז יורד</a:t>
            </a:r>
          </a:p>
          <a:p>
            <a:pPr algn="r" rtl="1"/>
            <a:endParaRPr lang="he-IL" baseline="0" dirty="0" smtClean="0"/>
          </a:p>
          <a:p>
            <a:pPr algn="r" rtl="1"/>
            <a:r>
              <a:rPr lang="he-IL" baseline="0" dirty="0" smtClean="0"/>
              <a:t>2016 פקיסטן </a:t>
            </a:r>
            <a:r>
              <a:rPr lang="he-IL" baseline="0" dirty="0" err="1" smtClean="0"/>
              <a:t>תיבא</a:t>
            </a:r>
            <a:r>
              <a:rPr lang="he-IL" baseline="0" dirty="0" smtClean="0"/>
              <a:t> מקטר ב6.6 דולר ליחידת חום</a:t>
            </a:r>
          </a:p>
          <a:p>
            <a:pPr algn="r" rtl="1"/>
            <a:r>
              <a:rPr lang="he-IL" baseline="0" dirty="0" smtClean="0"/>
              <a:t>אמנם שטייניץ הראה 15-18 דולר ליחידה אבל זה היה לפני הירידות</a:t>
            </a:r>
          </a:p>
          <a:p>
            <a:pPr algn="r" rtl="1"/>
            <a:r>
              <a:rPr lang="he-IL" baseline="0" dirty="0" smtClean="0"/>
              <a:t>במרץ 2016 חוזי </a:t>
            </a:r>
            <a:r>
              <a:rPr lang="en-US" baseline="0" dirty="0" smtClean="0"/>
              <a:t>LNG</a:t>
            </a:r>
            <a:r>
              <a:rPr lang="he-IL" baseline="0" dirty="0" smtClean="0"/>
              <a:t> ירדו ל-4 בהשוואה ל-18-20 ב-2015</a:t>
            </a:r>
          </a:p>
          <a:p>
            <a:pPr algn="r" rtl="1"/>
            <a:r>
              <a:rPr lang="he-IL" baseline="0" dirty="0" smtClean="0"/>
              <a:t>באירופה ב-2016 </a:t>
            </a:r>
            <a:r>
              <a:rPr lang="he-IL" baseline="0" dirty="0" err="1" smtClean="0"/>
              <a:t>היתה</a:t>
            </a:r>
            <a:r>
              <a:rPr lang="he-IL" baseline="0" dirty="0" smtClean="0"/>
              <a:t> צניחה של 40% במחירי הגז הנוזלי</a:t>
            </a:r>
          </a:p>
          <a:p>
            <a:pPr algn="r" rtl="1"/>
            <a:r>
              <a:rPr lang="he-IL" baseline="0" dirty="0" smtClean="0"/>
              <a:t>גם החוזים לגז טבעי ירדו ל-5 בהשוואה ל-11 ב-2014</a:t>
            </a:r>
          </a:p>
          <a:p>
            <a:pPr algn="r" rtl="1"/>
            <a:r>
              <a:rPr lang="he-IL" baseline="0" dirty="0" smtClean="0"/>
              <a:t>שברון מפעילה החל מ2016 מתקן גורדון באוסטרליה וארה"ב בלואיזיאנה – הפקת גז נוזלי שהגדיל את ההיצע של הגז</a:t>
            </a:r>
          </a:p>
          <a:p>
            <a:pPr algn="r" rtl="1"/>
            <a:r>
              <a:rPr lang="he-IL" baseline="0" dirty="0" smtClean="0"/>
              <a:t>האשלג: </a:t>
            </a:r>
          </a:p>
          <a:p>
            <a:pPr algn="r" rtl="1"/>
            <a:r>
              <a:rPr lang="he-IL" baseline="0" dirty="0" smtClean="0"/>
              <a:t>3/07- 3/09 400% עליה</a:t>
            </a:r>
          </a:p>
          <a:p>
            <a:pPr algn="r" rtl="1"/>
            <a:r>
              <a:rPr lang="he-IL" baseline="0" dirty="0" smtClean="0"/>
              <a:t>4/09 – 5/10 64% ירידות</a:t>
            </a:r>
          </a:p>
          <a:p>
            <a:pPr algn="r" rtl="1"/>
            <a:r>
              <a:rPr lang="he-IL" baseline="0" dirty="0" smtClean="0"/>
              <a:t>6/10-3/12 50% עליה</a:t>
            </a:r>
          </a:p>
          <a:p>
            <a:pPr algn="r" rtl="1"/>
            <a:r>
              <a:rPr lang="he-IL" baseline="0" dirty="0" smtClean="0"/>
              <a:t>מאז ירידה של 55%</a:t>
            </a:r>
          </a:p>
          <a:p>
            <a:pPr algn="r" rtl="1"/>
            <a:endParaRPr lang="he-IL" baseline="0" dirty="0" smtClean="0"/>
          </a:p>
          <a:p>
            <a:pPr algn="r" rtl="1"/>
            <a:r>
              <a:rPr lang="he-IL" baseline="0" dirty="0" smtClean="0"/>
              <a:t>הברום הסיני 8/15-6/16 עלה ב-51% ומאז ב-13% </a:t>
            </a:r>
          </a:p>
          <a:p>
            <a:pPr algn="r" rtl="1"/>
            <a:r>
              <a:rPr lang="he-IL" baseline="0" dirty="0" err="1" smtClean="0"/>
              <a:t>כי"ל</a:t>
            </a:r>
            <a:r>
              <a:rPr lang="he-IL" baseline="0" dirty="0" smtClean="0"/>
              <a:t> ייצרה בעבר ברום לדשנים שכבר לא נסחר – לא בשימוש</a:t>
            </a:r>
          </a:p>
          <a:p>
            <a:pPr algn="r" rtl="1"/>
            <a:r>
              <a:rPr lang="he-IL" baseline="0" dirty="0" smtClean="0"/>
              <a:t>היום מייצר ברום </a:t>
            </a:r>
            <a:r>
              <a:rPr lang="he-IL" baseline="0" dirty="0" err="1" smtClean="0"/>
              <a:t>ליטיום</a:t>
            </a:r>
            <a:r>
              <a:rPr lang="he-IL" baseline="0" dirty="0" smtClean="0"/>
              <a:t> לצרכי מעכבי בערה.</a:t>
            </a:r>
          </a:p>
          <a:p>
            <a:pPr algn="r" rtl="1"/>
            <a:r>
              <a:rPr lang="he-IL" baseline="0" dirty="0" smtClean="0"/>
              <a:t>על זה צריך להסתכל כדי לדעת </a:t>
            </a:r>
            <a:r>
              <a:rPr lang="he-IL" baseline="0" smtClean="0"/>
              <a:t>את המחירים – על התוצרים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9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ב-2017 </a:t>
            </a:r>
            <a:r>
              <a:rPr lang="he-IL" dirty="0" err="1" smtClean="0"/>
              <a:t>היתה</a:t>
            </a:r>
            <a:r>
              <a:rPr lang="he-IL" dirty="0" smtClean="0"/>
              <a:t> הצעה להשקיע 20% מסך ההשקעות השנתיות בארץ ובפרויקטים לצמצום</a:t>
            </a:r>
            <a:r>
              <a:rPr lang="he-IL" baseline="0" dirty="0" smtClean="0"/>
              <a:t> פערים חברתיים - כלכליים</a:t>
            </a:r>
            <a:r>
              <a:rPr lang="he-IL" dirty="0" smtClean="0"/>
              <a:t>  </a:t>
            </a:r>
          </a:p>
          <a:p>
            <a:pPr algn="r" rtl="1"/>
            <a:r>
              <a:rPr lang="he-IL" dirty="0" smtClean="0"/>
              <a:t>השקעה מקומית יכולה לגרום לעיוותים בכל מיני רבדים: למשל </a:t>
            </a:r>
            <a:r>
              <a:rPr lang="he-IL" dirty="0" err="1" smtClean="0"/>
              <a:t>הקשעה</a:t>
            </a:r>
            <a:r>
              <a:rPr lang="he-IL" baseline="0" dirty="0" smtClean="0"/>
              <a:t> בפרויקטים שלולא הקרן לא היו משקיעים בהם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03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ב-2017 </a:t>
            </a:r>
            <a:r>
              <a:rPr lang="he-IL" dirty="0" err="1" smtClean="0"/>
              <a:t>היתה</a:t>
            </a:r>
            <a:r>
              <a:rPr lang="he-IL" dirty="0" smtClean="0"/>
              <a:t> הצעה להשקיע 20% מסך ההשקעות השנתיות בארץ ובפרויקטים לצמצום</a:t>
            </a:r>
            <a:r>
              <a:rPr lang="he-IL" baseline="0" dirty="0" smtClean="0"/>
              <a:t> פערים חברתיים - כלכליים</a:t>
            </a:r>
            <a:r>
              <a:rPr lang="he-IL" dirty="0" smtClean="0"/>
              <a:t>  </a:t>
            </a:r>
          </a:p>
          <a:p>
            <a:pPr algn="r" rtl="1"/>
            <a:r>
              <a:rPr lang="he-IL" dirty="0" smtClean="0"/>
              <a:t>השקעה מקומית יכולה לגרום לעיוותים בכל מיני רבדים: למשל </a:t>
            </a:r>
            <a:r>
              <a:rPr lang="he-IL" dirty="0" err="1" smtClean="0"/>
              <a:t>הקשעה</a:t>
            </a:r>
            <a:r>
              <a:rPr lang="he-IL" baseline="0" dirty="0" smtClean="0"/>
              <a:t> בפרויקטים שלולא הקרן לא היו משקיעים בהם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77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ב-2017 </a:t>
            </a:r>
            <a:r>
              <a:rPr lang="he-IL" dirty="0" err="1" smtClean="0"/>
              <a:t>היתה</a:t>
            </a:r>
            <a:r>
              <a:rPr lang="he-IL" dirty="0" smtClean="0"/>
              <a:t> הצעה להשקיע 20% מסך ההשקעות השנתיות בארץ ובפרויקטים לצמצום</a:t>
            </a:r>
            <a:r>
              <a:rPr lang="he-IL" baseline="0" dirty="0" smtClean="0"/>
              <a:t> פערים חברתיים - כלכליים</a:t>
            </a:r>
            <a:r>
              <a:rPr lang="he-IL" dirty="0" smtClean="0"/>
              <a:t>  </a:t>
            </a:r>
          </a:p>
          <a:p>
            <a:pPr algn="r" rtl="1"/>
            <a:r>
              <a:rPr lang="he-IL" dirty="0" smtClean="0"/>
              <a:t>השקעה מקומית יכולה לגרום לעיוותים בכל מיני רבדים: למשל </a:t>
            </a:r>
            <a:r>
              <a:rPr lang="he-IL" dirty="0" err="1" smtClean="0"/>
              <a:t>הקשעה</a:t>
            </a:r>
            <a:r>
              <a:rPr lang="he-IL" baseline="0" dirty="0" smtClean="0"/>
              <a:t> בפרויקטים שלולא הקרן לא היו משקיעים בהם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18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נקודה שלישית – לפני מס חברות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83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נקודה שלישית – לפני מס חברות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AA0DC-86F3-4061-BC53-062DD2E867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</a:t>
            </a:r>
            <a:r>
              <a:rPr lang="he-IL" dirty="0" smtClean="0"/>
              <a:t> </a:t>
            </a:r>
            <a:r>
              <a:rPr lang="en-US" dirty="0" smtClean="0"/>
              <a:t>style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263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50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6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8413-2AC6-481B-BCAD-1253D166360D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182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43192" cy="775100"/>
          </a:xfrm>
        </p:spPr>
        <p:txBody>
          <a:bodyPr/>
          <a:lstStyle>
            <a:lvl1pPr algn="r">
              <a:defRPr>
                <a:latin typeface="+mj-lt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+mj-cs"/>
              </a:defRPr>
            </a:lvl1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7504" y="980728"/>
            <a:ext cx="8928992" cy="0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0392" y="209601"/>
            <a:ext cx="936104" cy="73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0363" y="188640"/>
            <a:ext cx="10287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2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3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8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43192" cy="775100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7504" y="980728"/>
            <a:ext cx="8928992" cy="0"/>
          </a:xfrm>
          <a:prstGeom prst="line">
            <a:avLst/>
          </a:prstGeom>
          <a:ln w="317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82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7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7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51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 smtClean="0"/>
              <a:t>דוד </a:t>
            </a:r>
            <a:r>
              <a:rPr lang="en-US" dirty="0" smtClean="0"/>
              <a:t>XX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 smtClean="0"/>
              <a:t>דוד </a:t>
            </a:r>
            <a:r>
              <a:rPr lang="en-US" dirty="0" smtClean="0"/>
              <a:t>xx</a:t>
            </a:r>
          </a:p>
          <a:p>
            <a:pPr lvl="1"/>
            <a:r>
              <a:rPr lang="he-IL" dirty="0" smtClean="0"/>
              <a:t>דוד </a:t>
            </a:r>
            <a:r>
              <a:rPr lang="en-US" dirty="0" smtClean="0"/>
              <a:t>XX</a:t>
            </a:r>
          </a:p>
          <a:p>
            <a:pPr lvl="2"/>
            <a:r>
              <a:rPr lang="he-IL" dirty="0" smtClean="0"/>
              <a:t>דוד </a:t>
            </a:r>
            <a:r>
              <a:rPr lang="en-US" dirty="0" smtClean="0"/>
              <a:t>XX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FD36C00-C374-440C-9318-E53375FC57EB}" type="slidenum">
              <a:rPr lang="he-IL" smtClean="0">
                <a:solidFill>
                  <a:prstClr val="black"/>
                </a:solidFill>
              </a:rPr>
              <a:pPr/>
              <a:t>‹#›</a:t>
            </a:fld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71"/>
            <a:ext cx="10750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496" y="771"/>
            <a:ext cx="10750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7504" y="772"/>
            <a:ext cx="8928992" cy="1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504" y="6750771"/>
            <a:ext cx="8928992" cy="10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88640"/>
            <a:ext cx="701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14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" panose="02040604050505020304" pitchFamily="18" charset="0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8136904" cy="1470025"/>
          </a:xfrm>
        </p:spPr>
        <p:txBody>
          <a:bodyPr>
            <a:normAutofit fontScale="90000"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/>
            </a:r>
            <a:b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</a:b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הכנות בנק ישראל לקראת הקמת </a:t>
            </a:r>
            <a:b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</a:b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הקרן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 </a:t>
            </a: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לאזרחי ישראל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/>
            </a:r>
            <a:b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</a:br>
            <a: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/>
            </a:r>
            <a:br>
              <a:rPr lang="he-IL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</a:br>
            <a:r>
              <a:rPr lang="he-IL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/>
            </a:r>
            <a:br>
              <a:rPr lang="he-IL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</a:br>
            <a:r>
              <a:rPr lang="he-IL" sz="31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הוועדה </a:t>
            </a:r>
            <a:r>
              <a:rPr lang="he-IL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המיוחדת לפיקוח על הקרן לניהול הכנסות המדינה מהיטל על רווחי גז ונפט</a:t>
            </a:r>
            <a:r>
              <a:rPr 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/>
            </a:r>
            <a:br>
              <a:rPr 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</a:br>
            <a:r>
              <a:rPr lang="he-IL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/>
            </a:r>
            <a:br>
              <a:rPr lang="he-IL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</a:br>
            <a:r>
              <a:rPr lang="he-IL" sz="3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יולי 2020</a:t>
            </a:r>
            <a:endParaRPr lang="he-IL" sz="67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9512" y="4797152"/>
            <a:ext cx="3708127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  <a:flatTx/>
          </a:bodyPr>
          <a:lstStyle/>
          <a:p>
            <a:pPr rtl="0" eaLnBrk="0" hangingPunct="0"/>
            <a:r>
              <a:rPr lang="he-IL" sz="2000" dirty="0" smtClean="0">
                <a:solidFill>
                  <a:schemeClr val="tx2"/>
                </a:solidFill>
                <a:latin typeface="Times New Roman" pitchFamily="18" charset="0"/>
              </a:rPr>
              <a:t>אנדרו אביר</a:t>
            </a:r>
          </a:p>
          <a:p>
            <a:pPr rtl="0" eaLnBrk="0" hangingPunct="0"/>
            <a:r>
              <a:rPr lang="he-IL" sz="2000" dirty="0" smtClean="0">
                <a:solidFill>
                  <a:schemeClr val="tx2"/>
                </a:solidFill>
                <a:latin typeface="Times New Roman" pitchFamily="18" charset="0"/>
              </a:rPr>
              <a:t>המשנה לנגיד בנק ישראל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1950" y="133052"/>
            <a:ext cx="9525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696" y="207399"/>
            <a:ext cx="6419056" cy="581325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chemeClr val="tx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קרן לאזרחי ישראל – מוסדות הקרן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1520" y="5670212"/>
            <a:ext cx="2133600" cy="273844"/>
          </a:xfrm>
        </p:spPr>
        <p:txBody>
          <a:bodyPr/>
          <a:lstStyle/>
          <a:p>
            <a:fld id="{9C2024DD-4C10-4996-8042-F5A34DCEE434}" type="slidenum">
              <a:rPr lang="he-IL" smtClean="0">
                <a:solidFill>
                  <a:schemeClr val="tx2"/>
                </a:solidFill>
              </a:rPr>
              <a:pPr/>
              <a:t>10</a:t>
            </a:fld>
            <a:endParaRPr lang="he-IL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62246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20272" y="1675548"/>
            <a:ext cx="1800200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he-IL" sz="500" dirty="0"/>
          </a:p>
        </p:txBody>
      </p:sp>
      <p:sp>
        <p:nvSpPr>
          <p:cNvPr id="8" name="מלבן מעוגל 7"/>
          <p:cNvSpPr/>
          <p:nvPr/>
        </p:nvSpPr>
        <p:spPr>
          <a:xfrm>
            <a:off x="3311860" y="1763991"/>
            <a:ext cx="2628292" cy="5040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הממשלה</a:t>
            </a:r>
          </a:p>
        </p:txBody>
      </p:sp>
      <p:sp>
        <p:nvSpPr>
          <p:cNvPr id="10" name="מלבן מעוגל 9"/>
          <p:cNvSpPr/>
          <p:nvPr/>
        </p:nvSpPr>
        <p:spPr>
          <a:xfrm>
            <a:off x="3221850" y="2843485"/>
            <a:ext cx="282631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מועצת הקרן</a:t>
            </a:r>
          </a:p>
          <a:p>
            <a:pPr algn="ctr"/>
            <a:r>
              <a:rPr lang="he-IL" sz="1400" dirty="0"/>
              <a:t>קובעת את מדיניות ההשקעה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3169677" y="3708482"/>
            <a:ext cx="28083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ועדת ההשקעות</a:t>
            </a:r>
          </a:p>
          <a:p>
            <a:pPr algn="ctr"/>
            <a:r>
              <a:rPr lang="he-IL" sz="1100" dirty="0"/>
              <a:t>מדיניות השקעה מפורטת ופיקוח על מחלקת ניהול</a:t>
            </a:r>
          </a:p>
        </p:txBody>
      </p:sp>
      <p:sp>
        <p:nvSpPr>
          <p:cNvPr id="12" name="מלבן מעוגל 11"/>
          <p:cNvSpPr/>
          <p:nvPr/>
        </p:nvSpPr>
        <p:spPr>
          <a:xfrm>
            <a:off x="3169677" y="4869160"/>
            <a:ext cx="28083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המחלקה לניהול נכסי הקרן בבנק ישראל</a:t>
            </a:r>
          </a:p>
        </p:txBody>
      </p:sp>
      <p:cxnSp>
        <p:nvCxnSpPr>
          <p:cNvPr id="13" name="מחבר חץ ישר 12"/>
          <p:cNvCxnSpPr>
            <a:stCxn id="10" idx="2"/>
            <a:endCxn id="11" idx="0"/>
          </p:cNvCxnSpPr>
          <p:nvPr/>
        </p:nvCxnSpPr>
        <p:spPr>
          <a:xfrm flipH="1">
            <a:off x="4599418" y="3347542"/>
            <a:ext cx="10004" cy="3609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מלבן מעוגל 15"/>
          <p:cNvSpPr/>
          <p:nvPr/>
        </p:nvSpPr>
        <p:spPr>
          <a:xfrm>
            <a:off x="6614838" y="3069896"/>
            <a:ext cx="21242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וועדת ביקורת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6807377" y="1770203"/>
            <a:ext cx="2124236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הועדה לפיקוח על הקרן בכנסת</a:t>
            </a:r>
          </a:p>
        </p:txBody>
      </p:sp>
      <p:sp>
        <p:nvSpPr>
          <p:cNvPr id="18" name="מלבן מעוגל 17"/>
          <p:cNvSpPr/>
          <p:nvPr/>
        </p:nvSpPr>
        <p:spPr>
          <a:xfrm>
            <a:off x="323528" y="2093170"/>
            <a:ext cx="212423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ועדת איתור</a:t>
            </a:r>
          </a:p>
        </p:txBody>
      </p:sp>
      <p:cxnSp>
        <p:nvCxnSpPr>
          <p:cNvPr id="24" name="מחבר חץ ישר 23"/>
          <p:cNvCxnSpPr>
            <a:stCxn id="11" idx="2"/>
            <a:endCxn id="12" idx="0"/>
          </p:cNvCxnSpPr>
          <p:nvPr/>
        </p:nvCxnSpPr>
        <p:spPr>
          <a:xfrm>
            <a:off x="4573833" y="4212538"/>
            <a:ext cx="0" cy="65662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0"/>
            <a:endCxn id="8" idx="2"/>
          </p:cNvCxnSpPr>
          <p:nvPr/>
        </p:nvCxnSpPr>
        <p:spPr>
          <a:xfrm flipH="1" flipV="1">
            <a:off x="4626007" y="2268047"/>
            <a:ext cx="9001" cy="575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מחבר חץ ישר 1023"/>
          <p:cNvCxnSpPr>
            <a:stCxn id="8" idx="3"/>
            <a:endCxn id="17" idx="1"/>
          </p:cNvCxnSpPr>
          <p:nvPr/>
        </p:nvCxnSpPr>
        <p:spPr>
          <a:xfrm>
            <a:off x="5940153" y="2016019"/>
            <a:ext cx="867225" cy="62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5941717" y="1842015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>
                <a:solidFill>
                  <a:schemeClr val="tx2"/>
                </a:solidFill>
              </a:rPr>
              <a:t>הקצאה שנתית לממשלה</a:t>
            </a:r>
          </a:p>
        </p:txBody>
      </p:sp>
      <p:cxnSp>
        <p:nvCxnSpPr>
          <p:cNvPr id="1030" name="מחבר מרפקי 1029"/>
          <p:cNvCxnSpPr>
            <a:stCxn id="16" idx="1"/>
            <a:endCxn id="11" idx="3"/>
          </p:cNvCxnSpPr>
          <p:nvPr/>
        </p:nvCxnSpPr>
        <p:spPr>
          <a:xfrm rot="10800000" flipV="1">
            <a:off x="5977991" y="3321924"/>
            <a:ext cx="636849" cy="63858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מחבר ישר 1033"/>
          <p:cNvCxnSpPr/>
          <p:nvPr/>
        </p:nvCxnSpPr>
        <p:spPr>
          <a:xfrm>
            <a:off x="6300192" y="3753036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מחבר חץ ישר 1035"/>
          <p:cNvCxnSpPr>
            <a:endCxn id="12" idx="3"/>
          </p:cNvCxnSpPr>
          <p:nvPr/>
        </p:nvCxnSpPr>
        <p:spPr>
          <a:xfrm flipH="1">
            <a:off x="5977989" y="5121188"/>
            <a:ext cx="3355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מחבר ישר 1038"/>
          <p:cNvCxnSpPr/>
          <p:nvPr/>
        </p:nvCxnSpPr>
        <p:spPr>
          <a:xfrm flipV="1">
            <a:off x="6300192" y="2924944"/>
            <a:ext cx="0" cy="404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מחבר חץ ישר 1040"/>
          <p:cNvCxnSpPr/>
          <p:nvPr/>
        </p:nvCxnSpPr>
        <p:spPr>
          <a:xfrm flipH="1">
            <a:off x="6015660" y="2924944"/>
            <a:ext cx="2807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מחבר מרפקי 1042"/>
          <p:cNvCxnSpPr>
            <a:endCxn id="17" idx="2"/>
          </p:cNvCxnSpPr>
          <p:nvPr/>
        </p:nvCxnSpPr>
        <p:spPr>
          <a:xfrm flipV="1">
            <a:off x="4644009" y="2274260"/>
            <a:ext cx="3225487" cy="21863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>
            <a:off x="5076056" y="2302097"/>
            <a:ext cx="1944216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50" b="1" dirty="0">
                <a:solidFill>
                  <a:schemeClr val="tx2"/>
                </a:solidFill>
              </a:rPr>
              <a:t>דוחות שנתיים ורבעוניים</a:t>
            </a:r>
          </a:p>
        </p:txBody>
      </p:sp>
      <p:cxnSp>
        <p:nvCxnSpPr>
          <p:cNvPr id="1052" name="מחבר מרפקי 1051"/>
          <p:cNvCxnSpPr>
            <a:stCxn id="18" idx="2"/>
            <a:endCxn id="11" idx="1"/>
          </p:cNvCxnSpPr>
          <p:nvPr/>
        </p:nvCxnSpPr>
        <p:spPr>
          <a:xfrm rot="16200000" flipH="1">
            <a:off x="1596019" y="2386853"/>
            <a:ext cx="1363284" cy="178403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מחבר חץ ישר 1053"/>
          <p:cNvCxnSpPr/>
          <p:nvPr/>
        </p:nvCxnSpPr>
        <p:spPr>
          <a:xfrm>
            <a:off x="1403648" y="2996952"/>
            <a:ext cx="18182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מחבר ישר 1062"/>
          <p:cNvCxnSpPr/>
          <p:nvPr/>
        </p:nvCxnSpPr>
        <p:spPr>
          <a:xfrm flipH="1">
            <a:off x="2195736" y="512118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מחבר ישר 1064"/>
          <p:cNvCxnSpPr/>
          <p:nvPr/>
        </p:nvCxnSpPr>
        <p:spPr>
          <a:xfrm>
            <a:off x="2195736" y="3212976"/>
            <a:ext cx="0" cy="1908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חץ ישר 67"/>
          <p:cNvCxnSpPr/>
          <p:nvPr/>
        </p:nvCxnSpPr>
        <p:spPr>
          <a:xfrm>
            <a:off x="2195736" y="321297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1053"/>
          <p:cNvCxnSpPr>
            <a:stCxn id="8" idx="1"/>
            <a:endCxn id="18" idx="3"/>
          </p:cNvCxnSpPr>
          <p:nvPr/>
        </p:nvCxnSpPr>
        <p:spPr>
          <a:xfrm flipH="1">
            <a:off x="2447764" y="2016019"/>
            <a:ext cx="864096" cy="3291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6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57919"/>
              </p:ext>
            </p:extLst>
          </p:nvPr>
        </p:nvGraphicFramePr>
        <p:xfrm>
          <a:off x="641162" y="1844824"/>
          <a:ext cx="8136904" cy="362115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32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368"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itchFamily="34" charset="-79"/>
                          <a:cs typeface="David" pitchFamily="34" charset="-79"/>
                        </a:rPr>
                        <a:t>יו"ר</a:t>
                      </a:r>
                      <a:endParaRPr lang="he-IL" sz="2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itchFamily="34" charset="-79"/>
                          <a:cs typeface="David" pitchFamily="34" charset="-79"/>
                        </a:rPr>
                        <a:t>חברים נוספים</a:t>
                      </a:r>
                      <a:endParaRPr lang="he-IL" sz="2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421">
                <a:tc>
                  <a:txBody>
                    <a:bodyPr/>
                    <a:lstStyle/>
                    <a:p>
                      <a:pPr rtl="1"/>
                      <a:r>
                        <a:rPr lang="he-IL" sz="2400" b="1" dirty="0" smtClean="0">
                          <a:latin typeface="David" pitchFamily="34" charset="-79"/>
                          <a:cs typeface="David" pitchFamily="34" charset="-79"/>
                        </a:rPr>
                        <a:t>מועצה</a:t>
                      </a:r>
                      <a:endParaRPr lang="he-IL" sz="2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שר האוצר</a:t>
                      </a:r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נציג האוצר, נציג משרד ראש הממשלה, נציג בנק ישראל, 3 נציגי</a:t>
                      </a:r>
                      <a:r>
                        <a:rPr lang="he-IL" sz="2000" b="0" baseline="0" dirty="0" smtClean="0">
                          <a:latin typeface="David" pitchFamily="34" charset="-79"/>
                          <a:cs typeface="David" pitchFamily="34" charset="-79"/>
                        </a:rPr>
                        <a:t> ציבור</a:t>
                      </a:r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170">
                <a:tc>
                  <a:txBody>
                    <a:bodyPr/>
                    <a:lstStyle/>
                    <a:p>
                      <a:pPr rtl="1"/>
                      <a:r>
                        <a:rPr lang="he-IL" sz="2400" b="1" dirty="0" smtClean="0">
                          <a:latin typeface="David" pitchFamily="34" charset="-79"/>
                          <a:cs typeface="David" pitchFamily="34" charset="-79"/>
                        </a:rPr>
                        <a:t>ועדת השקעות</a:t>
                      </a:r>
                      <a:endParaRPr lang="he-IL" sz="2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חבר המועצה שהוא נציג</a:t>
                      </a:r>
                      <a:r>
                        <a:rPr lang="he-IL" sz="2000" b="0" baseline="0" dirty="0" smtClean="0">
                          <a:latin typeface="David" pitchFamily="34" charset="-79"/>
                          <a:cs typeface="David" pitchFamily="34" charset="-79"/>
                        </a:rPr>
                        <a:t> ציבור</a:t>
                      </a:r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נציג בנק ישראל, נציג משר</a:t>
                      </a:r>
                      <a:r>
                        <a:rPr lang="he-IL" sz="2000" b="0" baseline="0" dirty="0" smtClean="0">
                          <a:latin typeface="David" pitchFamily="34" charset="-79"/>
                          <a:cs typeface="David" pitchFamily="34" charset="-79"/>
                        </a:rPr>
                        <a:t>ד האוצר ו-2 נציגי ציבור </a:t>
                      </a:r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70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latin typeface="David" pitchFamily="34" charset="-79"/>
                          <a:cs typeface="David" pitchFamily="34" charset="-79"/>
                        </a:rPr>
                        <a:t>ועדת הביקורת</a:t>
                      </a:r>
                      <a:endParaRPr lang="he-IL" sz="2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נציג הציבור</a:t>
                      </a:r>
                    </a:p>
                    <a:p>
                      <a:pPr algn="ctr" rtl="1"/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(נציג</a:t>
                      </a:r>
                      <a:r>
                        <a:rPr lang="he-IL" sz="2000" b="0" baseline="0" dirty="0" smtClean="0">
                          <a:latin typeface="David" pitchFamily="34" charset="-79"/>
                          <a:cs typeface="David" pitchFamily="34" charset="-79"/>
                        </a:rPr>
                        <a:t> במועצה ולא יו"ר בוועדת השקעות)</a:t>
                      </a:r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0" dirty="0" smtClean="0">
                          <a:latin typeface="David" pitchFamily="34" charset="-79"/>
                          <a:cs typeface="David" pitchFamily="34" charset="-79"/>
                        </a:rPr>
                        <a:t>1 נציג</a:t>
                      </a:r>
                      <a:r>
                        <a:rPr lang="he-IL" sz="2000" b="0" baseline="0" dirty="0" smtClean="0">
                          <a:latin typeface="David" pitchFamily="34" charset="-79"/>
                          <a:cs typeface="David" pitchFamily="34" charset="-79"/>
                        </a:rPr>
                        <a:t> ציבור החבר במועצה ונציג האוצר (שהוא חבר מועצה)</a:t>
                      </a:r>
                      <a:endParaRPr lang="he-IL" sz="2000" b="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04995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11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675482" y="260648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he-IL" sz="3600" dirty="0" smtClean="0">
                <a:cs typeface="+mn-cs"/>
              </a:rPr>
              <a:t>מוסדות הקרן</a:t>
            </a:r>
            <a:endParaRPr lang="en-US" sz="3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57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60648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he-IL" sz="3600" dirty="0" smtClean="0">
                <a:cs typeface="+mn-cs"/>
              </a:rPr>
              <a:t>תהליך הקמת מוסדות הקרן</a:t>
            </a:r>
            <a:endParaRPr lang="en-US" sz="3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12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540" y="1657786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ועדת האיתור תמליץ על מועמדים מקרב הציבור למוסדות הקרן.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שר האוצר והנגיד ימנו את שלושת נציגי הציבור לפי המלצת ועדת האיתור.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המועצה תמנה את מנהל המחלקה לניהול כספי הקרן שתוקם בבנק ישראל. המינוי בהצעת הנגיד.</a:t>
            </a:r>
          </a:p>
        </p:txBody>
      </p:sp>
    </p:spTree>
    <p:extLst>
      <p:ext uri="{BB962C8B-B14F-4D97-AF65-F5344CB8AC3E}">
        <p14:creationId xmlns:p14="http://schemas.microsoft.com/office/powerpoint/2010/main" val="3341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60648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3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13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3422" y="296655"/>
            <a:ext cx="4358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3600" b="1" dirty="0" smtClean="0">
                <a:solidFill>
                  <a:srgbClr val="1F497D"/>
                </a:solidFill>
              </a:rPr>
              <a:t>הקצאה שנתית לממשלה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2060848"/>
            <a:ext cx="8614123" cy="4104456"/>
          </a:xfrm>
          <a:prstGeom prst="rect">
            <a:avLst/>
          </a:prstGeom>
        </p:spPr>
        <p:txBody>
          <a:bodyPr/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5146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9718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429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886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שנה ראשונה – 3.5% מסך ההכנסות.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e-IL" sz="2800" dirty="0" smtClean="0">
              <a:solidFill>
                <a:srgbClr val="1F497D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שנה שניה עד תשיעית </a:t>
            </a:r>
            <a:r>
              <a:rPr lang="he-IL" sz="2800" dirty="0">
                <a:solidFill>
                  <a:srgbClr val="1F497D"/>
                </a:solidFill>
              </a:rPr>
              <a:t>– 3.5</a:t>
            </a:r>
            <a:r>
              <a:rPr lang="he-IL" sz="2800" dirty="0" smtClean="0">
                <a:solidFill>
                  <a:srgbClr val="1F497D"/>
                </a:solidFill>
              </a:rPr>
              <a:t>% משווי הקרן בסוף השנה הקודמת.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e-IL" sz="2800" dirty="0">
              <a:solidFill>
                <a:srgbClr val="1F497D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800" smtClean="0">
                <a:solidFill>
                  <a:srgbClr val="1F497D"/>
                </a:solidFill>
              </a:rPr>
              <a:t>מהשנה העשירית </a:t>
            </a:r>
            <a:r>
              <a:rPr lang="he-IL" sz="2800" dirty="0" smtClean="0">
                <a:solidFill>
                  <a:srgbClr val="1F497D"/>
                </a:solidFill>
              </a:rPr>
              <a:t>ואילך – תשואה ריאלית ממוצעת של הקרן בעשר השנים הקודמות.</a:t>
            </a:r>
            <a:endParaRPr lang="he-IL" sz="28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60648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3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1986" y="296655"/>
            <a:ext cx="2481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3600" b="1" dirty="0" smtClean="0">
                <a:solidFill>
                  <a:srgbClr val="1F497D"/>
                </a:solidFill>
              </a:rPr>
              <a:t>תוכן הסקירה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412776"/>
            <a:ext cx="8614123" cy="4320480"/>
          </a:xfrm>
          <a:prstGeom prst="rect">
            <a:avLst/>
          </a:prstGeom>
        </p:spPr>
        <p:txBody>
          <a:bodyPr/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5146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9718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429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886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he-IL" sz="2800" dirty="0" smtClean="0">
              <a:solidFill>
                <a:srgbClr val="1F497D"/>
              </a:solidFill>
            </a:endParaRPr>
          </a:p>
          <a:p>
            <a:pPr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היערכות בנק </a:t>
            </a:r>
            <a:r>
              <a:rPr lang="he-IL" sz="2800" dirty="0">
                <a:solidFill>
                  <a:srgbClr val="1F497D"/>
                </a:solidFill>
              </a:rPr>
              <a:t>ישראל </a:t>
            </a:r>
            <a:r>
              <a:rPr lang="he-IL" sz="2800" dirty="0" smtClean="0">
                <a:solidFill>
                  <a:srgbClr val="1F497D"/>
                </a:solidFill>
              </a:rPr>
              <a:t>להקמת </a:t>
            </a:r>
            <a:r>
              <a:rPr lang="he-IL" sz="2800" dirty="0">
                <a:solidFill>
                  <a:srgbClr val="1F497D"/>
                </a:solidFill>
              </a:rPr>
              <a:t>התשתיות </a:t>
            </a:r>
            <a:r>
              <a:rPr lang="he-IL" sz="2800" dirty="0" smtClean="0">
                <a:solidFill>
                  <a:srgbClr val="1F497D"/>
                </a:solidFill>
              </a:rPr>
              <a:t>להשקעת כספי הקרן</a:t>
            </a:r>
          </a:p>
          <a:p>
            <a:pPr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התנאים לתחילת ההשקעה – סטטוס</a:t>
            </a:r>
          </a:p>
          <a:p>
            <a:pPr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החוק – </a:t>
            </a:r>
            <a:r>
              <a:rPr lang="he-IL" sz="2800" smtClean="0">
                <a:solidFill>
                  <a:srgbClr val="1F497D"/>
                </a:solidFill>
              </a:rPr>
              <a:t>קווים כללים</a:t>
            </a:r>
            <a:endParaRPr lang="he-IL" sz="28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60648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3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3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9600" y="296655"/>
            <a:ext cx="3746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3600" b="1" dirty="0" smtClean="0">
                <a:solidFill>
                  <a:srgbClr val="1F497D"/>
                </a:solidFill>
              </a:rPr>
              <a:t>היערכות בנק ישראל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412776"/>
            <a:ext cx="8614123" cy="4320480"/>
          </a:xfrm>
          <a:prstGeom prst="rect">
            <a:avLst/>
          </a:prstGeom>
        </p:spPr>
        <p:txBody>
          <a:bodyPr/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5146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9718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429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886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he-IL" sz="2800" b="1" dirty="0" smtClean="0">
                <a:solidFill>
                  <a:srgbClr val="1F497D"/>
                </a:solidFill>
              </a:rPr>
              <a:t>בנק </a:t>
            </a:r>
            <a:r>
              <a:rPr lang="he-IL" sz="2800" b="1" dirty="0">
                <a:solidFill>
                  <a:srgbClr val="1F497D"/>
                </a:solidFill>
              </a:rPr>
              <a:t>ישראל נערך </a:t>
            </a:r>
            <a:r>
              <a:rPr lang="he-IL" sz="2800" b="1" dirty="0" smtClean="0">
                <a:solidFill>
                  <a:srgbClr val="1F497D"/>
                </a:solidFill>
              </a:rPr>
              <a:t>להקמת </a:t>
            </a:r>
            <a:r>
              <a:rPr lang="he-IL" sz="2800" b="1" dirty="0">
                <a:solidFill>
                  <a:srgbClr val="1F497D"/>
                </a:solidFill>
              </a:rPr>
              <a:t>התשתיות </a:t>
            </a:r>
            <a:r>
              <a:rPr lang="he-IL" sz="2800" b="1" dirty="0" smtClean="0">
                <a:solidFill>
                  <a:srgbClr val="1F497D"/>
                </a:solidFill>
              </a:rPr>
              <a:t>שבשליטתו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solidFill>
                  <a:srgbClr val="1F497D"/>
                </a:solidFill>
              </a:rPr>
              <a:t>לימוד מדיניות השקעה של קרנות עושר בעולם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solidFill>
                  <a:srgbClr val="1F497D"/>
                </a:solidFill>
              </a:rPr>
              <a:t>לימוד עקרונות קרן המטבע לניהול קרנות עושר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solidFill>
                  <a:srgbClr val="1F497D"/>
                </a:solidFill>
              </a:rPr>
              <a:t>פגישות ותיאומים עם נאמנים רלוונטיים לקראת משמורת נכסי הקרן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solidFill>
                  <a:srgbClr val="1F497D"/>
                </a:solidFill>
              </a:rPr>
              <a:t>התאמת </a:t>
            </a:r>
            <a:r>
              <a:rPr lang="he-IL" dirty="0">
                <a:solidFill>
                  <a:srgbClr val="1F497D"/>
                </a:solidFill>
              </a:rPr>
              <a:t>מערכות </a:t>
            </a:r>
            <a:r>
              <a:rPr lang="he-IL" dirty="0" smtClean="0">
                <a:solidFill>
                  <a:srgbClr val="1F497D"/>
                </a:solidFill>
              </a:rPr>
              <a:t>בבנק ישראל לניהול </a:t>
            </a:r>
            <a:r>
              <a:rPr lang="he-IL" dirty="0">
                <a:solidFill>
                  <a:srgbClr val="1F497D"/>
                </a:solidFill>
              </a:rPr>
              <a:t>כספי </a:t>
            </a:r>
            <a:r>
              <a:rPr lang="he-IL" dirty="0" smtClean="0">
                <a:solidFill>
                  <a:srgbClr val="1F497D"/>
                </a:solidFill>
              </a:rPr>
              <a:t>הקרן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solidFill>
                  <a:srgbClr val="1F497D"/>
                </a:solidFill>
              </a:rPr>
              <a:t>הקמת המודול החשבונאי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solidFill>
                  <a:srgbClr val="1F497D"/>
                </a:solidFill>
              </a:rPr>
              <a:t>הכנות מול ה-</a:t>
            </a:r>
            <a:r>
              <a:rPr lang="en-US" dirty="0" smtClean="0">
                <a:solidFill>
                  <a:srgbClr val="1F497D"/>
                </a:solidFill>
              </a:rPr>
              <a:t>FED</a:t>
            </a:r>
            <a:r>
              <a:rPr lang="he-IL" dirty="0" smtClean="0">
                <a:solidFill>
                  <a:srgbClr val="1F497D"/>
                </a:solidFill>
              </a:rPr>
              <a:t> לפתיחת חשבון לקרן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e-IL" dirty="0" smtClean="0">
                <a:solidFill>
                  <a:srgbClr val="1F497D"/>
                </a:solidFill>
              </a:rPr>
              <a:t>הגדרת הקרן במערכת </a:t>
            </a:r>
            <a:r>
              <a:rPr lang="en-US" sz="2000" dirty="0" smtClean="0">
                <a:solidFill>
                  <a:srgbClr val="1F497D"/>
                </a:solidFill>
              </a:rPr>
              <a:t>SWIFT</a:t>
            </a:r>
            <a:endParaRPr lang="he-IL" sz="2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4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59432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3600" b="1">
                <a:solidFill>
                  <a:srgbClr val="1F497D"/>
                </a:solidFill>
                <a:latin typeface="Times New Roman" pitchFamily="18" charset="0"/>
                <a:ea typeface="+mj-ea"/>
              </a:defRPr>
            </a:lvl1pPr>
          </a:lstStyle>
          <a:p>
            <a:r>
              <a:rPr lang="he-IL" dirty="0" smtClean="0"/>
              <a:t>התנאים לתחילת ההשקעה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520" y="2132856"/>
            <a:ext cx="8712968" cy="2304256"/>
          </a:xfrm>
          <a:prstGeom prst="rect">
            <a:avLst/>
          </a:prstGeom>
        </p:spPr>
        <p:txBody>
          <a:bodyPr/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5146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9718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429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886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3000"/>
              </a:spcAft>
              <a:buSzPct val="100000"/>
            </a:pPr>
            <a:r>
              <a:rPr lang="he-IL" altLang="en-US" sz="2800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הכספים הראשונים יועברו לקרן כשהכנסות המדינה מההיטל תגענה למיליארד ₪ </a:t>
            </a:r>
          </a:p>
          <a:p>
            <a:pPr>
              <a:spcAft>
                <a:spcPts val="3000"/>
              </a:spcAft>
              <a:buSzPct val="100000"/>
            </a:pPr>
            <a:r>
              <a:rPr lang="he-IL" altLang="en-US" sz="2800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הקמת מוסדות הקרן, שיתוו את מדיניות ההשקעה</a:t>
            </a:r>
            <a:endParaRPr lang="en-US" dirty="0">
              <a:solidFill>
                <a:srgbClr val="1F497D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spcAft>
                <a:spcPts val="3000"/>
              </a:spcAft>
              <a:buNone/>
            </a:pPr>
            <a:endParaRPr lang="he-IL" altLang="en-US" sz="2400" b="0" dirty="0" smtClean="0">
              <a:solidFill>
                <a:srgbClr val="1F497D"/>
              </a:solidFill>
              <a:latin typeface="Times New Roman" panose="02020603050405020304" pitchFamily="18" charset="0"/>
            </a:endParaRPr>
          </a:p>
          <a:p>
            <a:pPr marL="0" lvl="0" indent="0" rtl="0">
              <a:spcAft>
                <a:spcPts val="1200"/>
              </a:spcAft>
              <a:buSzPct val="80000"/>
              <a:buNone/>
            </a:pPr>
            <a:endParaRPr lang="he-IL" sz="2300" b="0" kern="0" dirty="0" smtClean="0">
              <a:solidFill>
                <a:srgbClr val="1F497D"/>
              </a:solidFill>
              <a:latin typeface="Times New Roman" panose="02020603050405020304" pitchFamily="18" charset="0"/>
            </a:endParaRPr>
          </a:p>
          <a:p>
            <a:pPr rtl="0">
              <a:lnSpc>
                <a:spcPct val="90000"/>
              </a:lnSpc>
              <a:spcBef>
                <a:spcPts val="672"/>
              </a:spcBef>
              <a:spcAft>
                <a:spcPts val="1200"/>
              </a:spcAft>
              <a:buSzPct val="80000"/>
            </a:pPr>
            <a:endParaRPr lang="he-IL" sz="2700" b="0" kern="0" dirty="0" smtClean="0">
              <a:solidFill>
                <a:srgbClr val="1F497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4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4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60648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3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5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8691" y="296655"/>
            <a:ext cx="6428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3600" b="1" dirty="0" smtClean="0">
                <a:solidFill>
                  <a:srgbClr val="1F497D"/>
                </a:solidFill>
              </a:rPr>
              <a:t>התנאים לתחילת ההשקעה – סטטוס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1844824"/>
            <a:ext cx="8614123" cy="3277503"/>
          </a:xfrm>
          <a:prstGeom prst="rect">
            <a:avLst/>
          </a:prstGeom>
        </p:spPr>
        <p:txBody>
          <a:bodyPr/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5146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9718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429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886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he-IL" sz="2800" b="1" dirty="0" smtClean="0">
                <a:solidFill>
                  <a:srgbClr val="1F497D"/>
                </a:solidFill>
              </a:rPr>
              <a:t>הכספים שהצטברו ותחזית להעברתם לבנק ישראל</a:t>
            </a:r>
            <a:r>
              <a:rPr lang="he-IL" b="1" dirty="0" smtClean="0">
                <a:solidFill>
                  <a:srgbClr val="1F497D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עד כה, על פי דיווחי רשות המיסים, </a:t>
            </a:r>
            <a:r>
              <a:rPr lang="he-IL" sz="2800" b="1" u="sng" dirty="0" smtClean="0">
                <a:solidFill>
                  <a:srgbClr val="1F497D"/>
                </a:solidFill>
              </a:rPr>
              <a:t>טרם</a:t>
            </a:r>
            <a:r>
              <a:rPr lang="he-IL" sz="2800" dirty="0" smtClean="0">
                <a:solidFill>
                  <a:srgbClr val="1F497D"/>
                </a:solidFill>
              </a:rPr>
              <a:t> הצטברו מיליארד ₪ הכנסות ממס על רווחי הגז, ועל כן </a:t>
            </a:r>
            <a:r>
              <a:rPr lang="he-IL" sz="2800" b="1" dirty="0" smtClean="0">
                <a:solidFill>
                  <a:srgbClr val="1F497D"/>
                </a:solidFill>
              </a:rPr>
              <a:t>לא הועבר כסף לבנק</a:t>
            </a:r>
            <a:r>
              <a:rPr lang="he-IL" sz="2800" dirty="0" smtClean="0">
                <a:solidFill>
                  <a:srgbClr val="1F497D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רשות המיסים צופה שעד סוף 2021 יצטברו מיליארד ₪.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רשות המיסים העלתה שאלה לגבי סופיות תשלומי המס וייתכן כי הכספים לא ישוחררו להשקעה עד סוף 2023.</a:t>
            </a:r>
          </a:p>
        </p:txBody>
      </p:sp>
    </p:spTree>
    <p:extLst>
      <p:ext uri="{BB962C8B-B14F-4D97-AF65-F5344CB8AC3E}">
        <p14:creationId xmlns:p14="http://schemas.microsoft.com/office/powerpoint/2010/main" val="391853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60648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3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6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8691" y="296655"/>
            <a:ext cx="6428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3600" b="1" dirty="0" smtClean="0">
                <a:solidFill>
                  <a:srgbClr val="1F497D"/>
                </a:solidFill>
              </a:rPr>
              <a:t>התנאים לתחילת ההשקעה – סטטוס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5810" y="619820"/>
            <a:ext cx="8614123" cy="5736530"/>
          </a:xfrm>
          <a:prstGeom prst="rect">
            <a:avLst/>
          </a:prstGeom>
        </p:spPr>
        <p:txBody>
          <a:bodyPr/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5146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9718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429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886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he-IL" sz="2000" dirty="0" smtClean="0">
              <a:solidFill>
                <a:srgbClr val="1F497D"/>
              </a:solidFill>
            </a:endParaRPr>
          </a:p>
          <a:p>
            <a:pPr marL="0" indent="0">
              <a:buNone/>
              <a:defRPr/>
            </a:pPr>
            <a:r>
              <a:rPr lang="he-IL" sz="2800" b="1" dirty="0" smtClean="0">
                <a:solidFill>
                  <a:srgbClr val="1F497D"/>
                </a:solidFill>
              </a:rPr>
              <a:t>מוסדות הקרן – לא הוקמו עדיין</a:t>
            </a:r>
            <a:r>
              <a:rPr lang="he-IL" sz="2400" b="1" dirty="0" smtClean="0">
                <a:solidFill>
                  <a:srgbClr val="1F497D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solidFill>
                  <a:srgbClr val="1F497D"/>
                </a:solidFill>
              </a:rPr>
              <a:t>הוקמה לפני שנתיים ועדת איתור לנציגי ציבור במוסדות הקרן בראשות השופט גל.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solidFill>
                  <a:srgbClr val="1F497D"/>
                </a:solidFill>
              </a:rPr>
              <a:t>לפני הסבב הראשון של הבחירות לכנסת העשרים ושלוש התפטר יו"ר ועדת האיתור והיא פוזרה.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solidFill>
                  <a:srgbClr val="1F497D"/>
                </a:solidFill>
              </a:rPr>
              <a:t>טרם הוקמה ועדת איתור.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solidFill>
                  <a:srgbClr val="1F497D"/>
                </a:solidFill>
              </a:rPr>
              <a:t>החוק </a:t>
            </a:r>
            <a:r>
              <a:rPr lang="he-IL" sz="2400" dirty="0">
                <a:solidFill>
                  <a:srgbClr val="1F497D"/>
                </a:solidFill>
              </a:rPr>
              <a:t>לא מעניק סמכות לבנק ישראל להשקיע את כספי הקרן ללא מדיניות השקעה, שתקבע ע"י מוסדות בקרן.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solidFill>
                  <a:srgbClr val="1F497D"/>
                </a:solidFill>
              </a:rPr>
              <a:t>לכן, </a:t>
            </a:r>
            <a:r>
              <a:rPr lang="he-IL" sz="2400" b="1" dirty="0">
                <a:solidFill>
                  <a:srgbClr val="1F497D"/>
                </a:solidFill>
              </a:rPr>
              <a:t>אם לא יוקמו מוסדות הקרן - בנק ישראל לא יוכל להשקיע את הכספים, גם אם יופקדו בבנק ישראל. </a:t>
            </a:r>
          </a:p>
          <a:p>
            <a:pPr marL="0" indent="0">
              <a:buNone/>
              <a:defRPr/>
            </a:pPr>
            <a:endParaRPr lang="he-IL" sz="20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60648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3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7</a:t>
            </a:fld>
            <a:endParaRPr lang="he-IL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8685" y="296655"/>
            <a:ext cx="64283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3600" b="1" dirty="0">
                <a:solidFill>
                  <a:srgbClr val="1F497D"/>
                </a:solidFill>
              </a:rPr>
              <a:t>התנאים לתחילת ההשקעה – סטטוס</a:t>
            </a:r>
          </a:p>
          <a:p>
            <a:pPr algn="ctr"/>
            <a:r>
              <a:rPr lang="he-IL" sz="3600" b="1" dirty="0" smtClean="0">
                <a:solidFill>
                  <a:srgbClr val="1F497D"/>
                </a:solidFill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512" y="1329784"/>
            <a:ext cx="8614123" cy="4439518"/>
          </a:xfrm>
          <a:prstGeom prst="rect">
            <a:avLst/>
          </a:prstGeom>
        </p:spPr>
        <p:txBody>
          <a:bodyPr/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5146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9718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429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886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he-IL" sz="2800" b="1" dirty="0" smtClean="0">
                <a:solidFill>
                  <a:srgbClr val="1F497D"/>
                </a:solidFill>
              </a:rPr>
              <a:t>הקמת התשתיות המשפטיות לתחילת השקעה</a:t>
            </a:r>
            <a:r>
              <a:rPr lang="he-IL" sz="2800" dirty="0" smtClean="0">
                <a:solidFill>
                  <a:srgbClr val="1F497D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משרד האוצר (</a:t>
            </a:r>
            <a:r>
              <a:rPr lang="he-IL" sz="2800" dirty="0" err="1" smtClean="0">
                <a:solidFill>
                  <a:srgbClr val="1F497D"/>
                </a:solidFill>
              </a:rPr>
              <a:t>החשכ"ל</a:t>
            </a:r>
            <a:r>
              <a:rPr lang="he-IL" sz="2800" dirty="0" smtClean="0">
                <a:solidFill>
                  <a:srgbClr val="1F497D"/>
                </a:solidFill>
              </a:rPr>
              <a:t>) החליט בתחילת השנה כי הם לא הגורם הרלוונטי לחתימת הסכמים או מתן ייפוי כוח וכי הללו יכולים להינתן רק ע"י מוסדות הקרן לכשיוקמו.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1F497D"/>
                </a:solidFill>
              </a:rPr>
              <a:t>לכן, </a:t>
            </a:r>
            <a:r>
              <a:rPr lang="he-IL" sz="2800" b="1" dirty="0" smtClean="0">
                <a:solidFill>
                  <a:srgbClr val="1F497D"/>
                </a:solidFill>
              </a:rPr>
              <a:t>בנק ישראל לא יכול להתקדם בהקמת התשתיות המשפטיות והעסקיות לקראת ההשקעה של כספי הקרן</a:t>
            </a:r>
            <a:r>
              <a:rPr lang="he-IL" sz="2800" dirty="0" smtClean="0">
                <a:solidFill>
                  <a:srgbClr val="1F497D"/>
                </a:solidFill>
              </a:rPr>
              <a:t>: פתיחת חשבון הקרן בבנק ישראל, הסכמים בשם הקרן עם גופים שיהיו קשורים לניהול כספי הקרן, ועוד.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e-IL" sz="16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1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75472" y="2708920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he-IL" sz="3600" dirty="0" smtClean="0">
                <a:cs typeface="+mn-cs"/>
              </a:rPr>
              <a:t>חוק הקרן אזרחי ישראל – קווים כללים</a:t>
            </a:r>
            <a:r>
              <a:rPr lang="en-US" sz="3600" dirty="0" smtClean="0">
                <a:cs typeface="+mn-cs"/>
              </a:rPr>
              <a:t> </a:t>
            </a:r>
            <a:r>
              <a:rPr lang="he-IL" sz="3600" dirty="0" smtClean="0">
                <a:cs typeface="+mn-cs"/>
              </a:rPr>
              <a:t> </a:t>
            </a:r>
            <a:r>
              <a:rPr lang="en-US" sz="3600" dirty="0" smtClean="0">
                <a:cs typeface="+mn-cs"/>
              </a:rPr>
              <a:t> </a:t>
            </a:r>
            <a:endParaRPr lang="en-US" sz="36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8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4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75482" y="259432"/>
            <a:ext cx="7793037" cy="6492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defPPr>
              <a:defRPr lang="he-IL"/>
            </a:defPPr>
            <a:lvl1pPr algn="ctr" rtl="0" eaLnBrk="0" hangingPunct="0">
              <a:lnSpc>
                <a:spcPct val="70000"/>
              </a:lnSpc>
              <a:spcBef>
                <a:spcPct val="0"/>
              </a:spcBef>
              <a:defRPr sz="4400" b="1">
                <a:solidFill>
                  <a:srgbClr val="1F497D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he-IL" sz="3600" dirty="0" smtClean="0">
                <a:cs typeface="+mn-cs"/>
              </a:rPr>
              <a:t>מקורות כספי הקרן</a:t>
            </a:r>
            <a:endParaRPr lang="en-US" sz="3600" dirty="0"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337534"/>
            <a:ext cx="8447213" cy="5040560"/>
          </a:xfrm>
          <a:prstGeom prst="rect">
            <a:avLst/>
          </a:prstGeom>
        </p:spPr>
        <p:txBody>
          <a:bodyPr lIns="36000" rIns="36000"/>
          <a:lstStyle>
            <a:lvl1pPr marL="342900" indent="-3429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1143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600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20574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5146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9718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4290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886200" indent="-228600" algn="just" rtl="1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he-IL" sz="2400" b="1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חוק הקרן לאזרחי ישראל מקים קרן לניהול הכנסות המדינה מהיטל </a:t>
            </a:r>
            <a:r>
              <a:rPr lang="he-IL" sz="2400" b="1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הרווחים ממכירה </a:t>
            </a:r>
            <a:r>
              <a:rPr lang="he-IL" sz="2400" b="1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משאבי טבע</a:t>
            </a:r>
          </a:p>
          <a:p>
            <a:pPr marL="457200" lvl="1" indent="0">
              <a:buNone/>
            </a:pPr>
            <a:endParaRPr lang="he-IL" sz="2400" b="1" dirty="0">
              <a:solidFill>
                <a:srgbClr val="1F497D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buFont typeface="Arial" pitchFamily="34" charset="0"/>
              <a:buChar char="•"/>
            </a:pPr>
            <a:r>
              <a:rPr lang="he-IL" sz="2400" b="1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מקורות כספי הקרן</a:t>
            </a:r>
            <a:r>
              <a:rPr lang="he-IL" sz="24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היטל רווחי יתר ממכירה של משאב טבע (לפי חוק מיסוי רווחים ממשאבי טבע</a:t>
            </a:r>
            <a:r>
              <a:rPr lang="en-US" sz="24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he-IL" sz="24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lvl="1">
              <a:buFont typeface="Arial" pitchFamily="34" charset="0"/>
              <a:buChar char="•"/>
            </a:pPr>
            <a:r>
              <a:rPr lang="he-IL" sz="2400" b="1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רווחי יתר</a:t>
            </a:r>
            <a:r>
              <a:rPr lang="he-IL" sz="24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יחס בין ההכנסות המצטברות בניכוי הוצאות שוטפות, תמלוגים והיטל ששולם בשנים קודמות, לבין ההשקעה הכוללת בחיפוש ובפיתוח ראשוני של המאגר. </a:t>
            </a:r>
          </a:p>
          <a:p>
            <a:pPr lvl="1">
              <a:buFont typeface="Arial" pitchFamily="34" charset="0"/>
              <a:buChar char="•"/>
            </a:pPr>
            <a:r>
              <a:rPr lang="he-IL" sz="2400" b="1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ההיטל יגבה </a:t>
            </a:r>
            <a:r>
              <a:rPr lang="he-IL" sz="24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רק לאחר שההשקעה תוחזר במלואה בתוספת 50%. </a:t>
            </a:r>
          </a:p>
          <a:p>
            <a:pPr lvl="1">
              <a:buFont typeface="Arial" pitchFamily="34" charset="0"/>
              <a:buChar char="•"/>
            </a:pPr>
            <a:r>
              <a:rPr lang="he-IL" sz="2400" b="1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שיעור ההיטל</a:t>
            </a:r>
            <a:r>
              <a:rPr lang="he-IL" sz="2400" dirty="0" smtClean="0">
                <a:solidFill>
                  <a:srgbClr val="1F497D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יעמוד על 20% ויעלה בהדרגה עד לגובה של 60% בהתאם לגובהם של רווחי היתר.</a:t>
            </a:r>
          </a:p>
          <a:p>
            <a:pPr lvl="1" algn="r">
              <a:buFont typeface="Arial" pitchFamily="34" charset="0"/>
              <a:buChar char="•"/>
            </a:pPr>
            <a:endParaRPr lang="he-IL" sz="2400" dirty="0" smtClean="0">
              <a:solidFill>
                <a:srgbClr val="1F497D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24DD-4C10-4996-8042-F5A34DCEE434}" type="slidenum">
              <a:rPr lang="he-IL" smtClean="0">
                <a:solidFill>
                  <a:prstClr val="black"/>
                </a:solidFill>
              </a:rPr>
              <a:pPr/>
              <a:t>9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 Presentation v.1.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vakim">
      <a:majorFont>
        <a:latin typeface="Times New Roman"/>
        <a:ea typeface=""/>
        <a:cs typeface="David"/>
      </a:majorFont>
      <a:minorFont>
        <a:latin typeface="Times New Roman"/>
        <a:ea typeface=""/>
        <a:cs typeface="Davi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WaveListOrderValue xmlns="http://schemas.microsoft.com/sharepoint/v3" xsi:nil="true"/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644CCD52964FE4BBD8AB8E0B060EA47" ma:contentTypeVersion="3" ma:contentTypeDescription="צור מסמך חדש." ma:contentTypeScope="" ma:versionID="2bb10b40ee8d3a599c5f62d28aa9a0b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3c347f0a8e3e1664f2bb8f913eca227a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WaveListOrderValue" minOccurs="0"/>
                <xsd:element ref="ns2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  <xsd:element name="eWaveListOrderValue" ma:index="10" nillable="true" ma:displayName="סידור" ma:decimals="2" ma:internalName="eWaveListOrderValue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1" nillable="true" ma:displayName="תאריך יצירה" ma:description="התאריך שבו נוצר משאב זה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281FE6-187B-40D5-BED6-618031A80ED1}"/>
</file>

<file path=customXml/itemProps2.xml><?xml version="1.0" encoding="utf-8"?>
<ds:datastoreItem xmlns:ds="http://schemas.openxmlformats.org/officeDocument/2006/customXml" ds:itemID="{621BEF6F-AF4D-4FBD-856E-3C9D88C624A5}"/>
</file>

<file path=customXml/itemProps3.xml><?xml version="1.0" encoding="utf-8"?>
<ds:datastoreItem xmlns:ds="http://schemas.openxmlformats.org/officeDocument/2006/customXml" ds:itemID="{A23692D9-3B13-4C58-9AC0-8CBE29541461}"/>
</file>

<file path=docProps/app.xml><?xml version="1.0" encoding="utf-8"?>
<Properties xmlns="http://schemas.openxmlformats.org/officeDocument/2006/extended-properties" xmlns:vt="http://schemas.openxmlformats.org/officeDocument/2006/docPropsVTypes">
  <Template>Factor Presentation v.1.0</Template>
  <TotalTime>22595</TotalTime>
  <Words>1354</Words>
  <Application>Microsoft Office PowerPoint</Application>
  <PresentationFormat>‫הצגה על המסך (4:3)</PresentationFormat>
  <Paragraphs>167</Paragraphs>
  <Slides>13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</vt:lpstr>
      <vt:lpstr>David</vt:lpstr>
      <vt:lpstr>Times New Roman</vt:lpstr>
      <vt:lpstr>Factor Presentation v.1.0</vt:lpstr>
      <vt:lpstr> הכנות בנק ישראל לקראת הקמת  הקרן לאזרחי ישראל   הוועדה המיוחדת לפיקוח על הקרן לניהול הכנסות המדינה מהיטל על רווחי גז ונפט  יולי 2020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קרן לאזרחי ישראל – מוסדות הקרן</vt:lpstr>
      <vt:lpstr>מצגת של PowerPoint‏</vt:lpstr>
      <vt:lpstr>מצגת של PowerPoint‏</vt:lpstr>
      <vt:lpstr>מצגת של PowerPoint‏</vt:lpstr>
    </vt:vector>
  </TitlesOfParts>
  <Company>BOI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אסטרטגיות השקעה במניות  Smart Beta</dc:title>
  <dc:creator>מרק נולמן</dc:creator>
  <cp:lastModifiedBy>dovrot</cp:lastModifiedBy>
  <cp:revision>362</cp:revision>
  <cp:lastPrinted>2018-02-02T12:19:02Z</cp:lastPrinted>
  <dcterms:created xsi:type="dcterms:W3CDTF">2016-09-01T08:41:32Z</dcterms:created>
  <dcterms:modified xsi:type="dcterms:W3CDTF">2020-07-07T07:23:50Z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0x0101000644CCD52964FE4BBD8AB8E0B060EA47</vt:lpwstr>
  </property>
</Properties>
</file>