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1142" r:id="rId2"/>
    <p:sldId id="1121" r:id="rId3"/>
  </p:sldIdLst>
  <p:sldSz cx="12192000" cy="6858000"/>
  <p:notesSz cx="7099300" cy="10234613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סיגל ריבון" initials="סר" lastIdx="0" clrIdx="0">
    <p:extLst>
      <p:ext uri="{19B8F6BF-5375-455C-9EA6-DF929625EA0E}">
        <p15:presenceInfo xmlns:p15="http://schemas.microsoft.com/office/powerpoint/2012/main" userId="S-1-5-21-2000478354-1614895754-839522115-1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00"/>
    <a:srgbClr val="FF9933"/>
    <a:srgbClr val="000099"/>
    <a:srgbClr val="0000FF"/>
    <a:srgbClr val="0000CC"/>
    <a:srgbClr val="99FF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95" autoAdjust="0"/>
    <p:restoredTop sz="93979" autoAdjust="0"/>
  </p:normalViewPr>
  <p:slideViewPr>
    <p:cSldViewPr>
      <p:cViewPr varScale="1">
        <p:scale>
          <a:sx n="69" d="100"/>
          <a:sy n="69" d="100"/>
        </p:scale>
        <p:origin x="28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954" y="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1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2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32" tIns="45717" rIns="91432" bIns="45717" rtlCol="1" anchor="b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3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wrap="square" lIns="91432" tIns="45717" rIns="91432" bIns="45717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03530C45-E722-491C-8589-91EF6797BB16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l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defTabSz="891478" rtl="1" eaLnBrk="1" hangingPunct="1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l" defTabSz="890588" rtl="1" eaLnBrk="1" hangingPunct="1">
              <a:defRPr sz="1100" b="0" i="0"/>
            </a:lvl1pPr>
          </a:lstStyle>
          <a:p>
            <a:pPr>
              <a:defRPr/>
            </a:pPr>
            <a:fld id="{D45491F3-2AE0-40D3-A55E-C74EB2DDC92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38113" y="768350"/>
            <a:ext cx="6823075" cy="38385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8B593-DC7C-4FEA-988C-23E1DCC701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7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3" y="768350"/>
            <a:ext cx="6823075" cy="3838575"/>
          </a:xfrm>
          <a:ln/>
        </p:spPr>
      </p:sp>
      <p:sp>
        <p:nvSpPr>
          <p:cNvPr id="18435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92100" indent="-292100" eaLnBrk="1" hangingPunct="1">
              <a:buFontTx/>
              <a:buChar char="•"/>
            </a:pPr>
            <a:endParaRPr lang="he-IL" altLang="he-IL" sz="1500" smtClean="0"/>
          </a:p>
        </p:txBody>
      </p:sp>
      <p:sp>
        <p:nvSpPr>
          <p:cNvPr id="18436" name="מציין מיקום של מספר שקופית 3"/>
          <p:cNvSpPr txBox="1">
            <a:spLocks noGrp="1"/>
          </p:cNvSpPr>
          <p:nvPr/>
        </p:nvSpPr>
        <p:spPr bwMode="auto">
          <a:xfrm>
            <a:off x="158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45" tIns="46173" rIns="92345" bIns="46173" anchor="b"/>
          <a:lstStyle>
            <a:lvl1pPr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defTabSz="860425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50AF731A-C677-4FA1-956C-041A50418938}" type="slidenum">
              <a:rPr lang="he-IL" altLang="he-IL" sz="1100" b="0" i="0"/>
              <a:pPr algn="l" eaLnBrk="1" hangingPunct="1">
                <a:spcBef>
                  <a:spcPct val="0"/>
                </a:spcBef>
              </a:pPr>
              <a:t>2</a:t>
            </a:fld>
            <a:endParaRPr lang="en-US" altLang="he-IL" sz="1100" b="0" i="0"/>
          </a:p>
        </p:txBody>
      </p:sp>
    </p:spTree>
    <p:extLst>
      <p:ext uri="{BB962C8B-B14F-4D97-AF65-F5344CB8AC3E}">
        <p14:creationId xmlns:p14="http://schemas.microsoft.com/office/powerpoint/2010/main" val="275326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Presentation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כותרת תחתונה 9"/>
          <p:cNvSpPr txBox="1">
            <a:spLocks noGrp="1"/>
          </p:cNvSpPr>
          <p:nvPr userDrawn="1"/>
        </p:nvSpPr>
        <p:spPr bwMode="auto">
          <a:xfrm>
            <a:off x="3695700" y="6450014"/>
            <a:ext cx="816186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sz="1400" i="0" dirty="0" smtClean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261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611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he-IL" smtClean="0"/>
              <a:t>לחץ כדי לערוך סגנון כותרת משנה של תבנית בסיס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E585E-DE04-48B8-A924-AD812D38D94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36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A037A-DBD9-473C-B33C-74B8899C663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92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3FD72-6075-4EFC-862D-5B1B999D484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231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276725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F5EB-4DE8-419E-ADA9-1B6D953EC02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58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1A3F5-C705-492E-9181-B677EF2D1C7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47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C279F-BF59-4F6D-A90B-C12C2192FA62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89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0822-D3DA-4DF6-BD4C-EB8A835D17A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49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52DB-5B21-4AD5-9874-A60774418160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84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0004-B9C5-4B88-818E-E64B5FFB128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מלבן 3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4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59CA-F4E3-4503-922C-D8FA8CD6408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מלבן 2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475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51851" y="3326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64F22-DCA6-4534-AB2F-AE026D762BC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מלבן 5"/>
          <p:cNvSpPr/>
          <p:nvPr userDrawn="1"/>
        </p:nvSpPr>
        <p:spPr bwMode="auto">
          <a:xfrm>
            <a:off x="7896200" y="6525344"/>
            <a:ext cx="403244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AC308-254B-42BF-83A2-3370CFD991C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91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תמונה 9" descr="Presentation3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מציין מיקום של כותרת תחתונה 9"/>
          <p:cNvSpPr txBox="1">
            <a:spLocks noGrp="1"/>
          </p:cNvSpPr>
          <p:nvPr userDrawn="1"/>
        </p:nvSpPr>
        <p:spPr>
          <a:xfrm>
            <a:off x="3695700" y="6450014"/>
            <a:ext cx="8161867" cy="365125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sz="1400" i="0" dirty="0" smtClean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9184" y="64008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 i="0">
                <a:solidFill>
                  <a:srgbClr val="003399"/>
                </a:solidFill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32014323-B9C8-461D-AADB-85082F1F4AB5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אליפסה 7"/>
          <p:cNvSpPr>
            <a:spLocks noChangeArrowheads="1"/>
          </p:cNvSpPr>
          <p:nvPr userDrawn="1"/>
        </p:nvSpPr>
        <p:spPr bwMode="auto">
          <a:xfrm>
            <a:off x="527051" y="333376"/>
            <a:ext cx="1344083" cy="10080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defRPr/>
            </a:pPr>
            <a:endParaRPr lang="he-IL" altLang="he-IL" b="0" smtClean="0"/>
          </a:p>
        </p:txBody>
      </p:sp>
      <p:pic>
        <p:nvPicPr>
          <p:cNvPr id="1032" name="Picture 1" descr="\\portals\DavWWWRoot\sites\boi\about\Mitug\DocList\Logo Bank of Israel 2 color\Logo Bank of Israel 2 color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260351"/>
            <a:ext cx="15367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342" r:id="rId1"/>
    <p:sldLayoutId id="2147487331" r:id="rId2"/>
    <p:sldLayoutId id="2147487332" r:id="rId3"/>
    <p:sldLayoutId id="2147487333" r:id="rId4"/>
    <p:sldLayoutId id="2147487334" r:id="rId5"/>
    <p:sldLayoutId id="2147487335" r:id="rId6"/>
    <p:sldLayoutId id="2147487336" r:id="rId7"/>
    <p:sldLayoutId id="2147487337" r:id="rId8"/>
    <p:sldLayoutId id="2147487338" r:id="rId9"/>
    <p:sldLayoutId id="2147487339" r:id="rId10"/>
    <p:sldLayoutId id="2147487340" r:id="rId11"/>
    <p:sldLayoutId id="214748734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title"/>
          </p:nvPr>
        </p:nvSpPr>
        <p:spPr>
          <a:xfrm>
            <a:off x="1919536" y="188640"/>
            <a:ext cx="10009112" cy="675456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2000" b="1" dirty="0" smtClean="0">
                <a:latin typeface="+mn-lt"/>
                <a:cs typeface="+mn-cs"/>
              </a:rPr>
              <a:t>Estimated adverse impact to the economy as a result of all the government’s limitation measures  compared with the pre-crisis situation)</a:t>
            </a:r>
            <a:endParaRPr lang="he-IL" sz="2000" b="1" dirty="0">
              <a:latin typeface="+mn-lt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9EDED6A-05C0-4C6E-99A6-9B384A60FEB6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8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640444"/>
              </p:ext>
            </p:extLst>
          </p:nvPr>
        </p:nvGraphicFramePr>
        <p:xfrm>
          <a:off x="1847528" y="1844824"/>
          <a:ext cx="8979765" cy="273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4038">
                  <a:extLst>
                    <a:ext uri="{9D8B030D-6E8A-4147-A177-3AD203B41FA5}">
                      <a16:colId xmlns:a16="http://schemas.microsoft.com/office/drawing/2014/main" val="3427539466"/>
                    </a:ext>
                  </a:extLst>
                </a:gridCol>
                <a:gridCol w="1649393">
                  <a:extLst>
                    <a:ext uri="{9D8B030D-6E8A-4147-A177-3AD203B41FA5}">
                      <a16:colId xmlns:a16="http://schemas.microsoft.com/office/drawing/2014/main" val="3994655712"/>
                    </a:ext>
                  </a:extLst>
                </a:gridCol>
                <a:gridCol w="1206661">
                  <a:extLst>
                    <a:ext uri="{9D8B030D-6E8A-4147-A177-3AD203B41FA5}">
                      <a16:colId xmlns:a16="http://schemas.microsoft.com/office/drawing/2014/main" val="52634279"/>
                    </a:ext>
                  </a:extLst>
                </a:gridCol>
                <a:gridCol w="999102">
                  <a:extLst>
                    <a:ext uri="{9D8B030D-6E8A-4147-A177-3AD203B41FA5}">
                      <a16:colId xmlns:a16="http://schemas.microsoft.com/office/drawing/2014/main" val="662719676"/>
                    </a:ext>
                  </a:extLst>
                </a:gridCol>
                <a:gridCol w="1059083">
                  <a:extLst>
                    <a:ext uri="{9D8B030D-6E8A-4147-A177-3AD203B41FA5}">
                      <a16:colId xmlns:a16="http://schemas.microsoft.com/office/drawing/2014/main" val="1005475260"/>
                    </a:ext>
                  </a:extLst>
                </a:gridCol>
                <a:gridCol w="971488">
                  <a:extLst>
                    <a:ext uri="{9D8B030D-6E8A-4147-A177-3AD203B41FA5}">
                      <a16:colId xmlns:a16="http://schemas.microsoft.com/office/drawing/2014/main" val="2707541336"/>
                    </a:ext>
                  </a:extLst>
                </a:gridCol>
              </a:tblGrid>
              <a:tr h="684354">
                <a:tc>
                  <a:txBody>
                    <a:bodyPr/>
                    <a:lstStyle/>
                    <a:p>
                      <a:pPr algn="l" rtl="0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Based on existing</a:t>
                      </a:r>
                      <a:r>
                        <a:rPr lang="en-US" sz="1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decisions</a:t>
                      </a:r>
                      <a:endParaRPr lang="he-IL" sz="17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he-IL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Increased severity of limitation on activity</a:t>
                      </a:r>
                      <a:endParaRPr lang="he-IL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81148"/>
                  </a:ext>
                </a:extLst>
              </a:tr>
              <a:tr h="3625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u="none" strike="noStrike" dirty="0" smtClean="0">
                          <a:effectLst/>
                        </a:rPr>
                        <a:t>Percent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of economy shut down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u="none" strike="noStrike" dirty="0" smtClean="0">
                          <a:effectLst/>
                        </a:rPr>
                        <a:t>Percent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700" u="none" strike="noStrike" dirty="0" smtClean="0">
                          <a:effectLst/>
                        </a:rPr>
                        <a:t>49%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he-IL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85762"/>
                  </a:ext>
                </a:extLst>
              </a:tr>
              <a:tr h="543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shutdown ends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 of April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 of May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 of April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 of May</a:t>
                      </a:r>
                      <a:endParaRPr lang="he-IL" sz="1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83303"/>
                  </a:ext>
                </a:extLst>
              </a:tr>
              <a:tr h="569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u="none" strike="noStrike" dirty="0" smtClean="0">
                          <a:effectLst/>
                        </a:rPr>
                        <a:t>Cost of shutdown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from all steps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u="none" strike="noStrike" dirty="0" smtClean="0">
                          <a:effectLst/>
                        </a:rPr>
                        <a:t>NIS billion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69.2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126.8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85073"/>
                  </a:ext>
                </a:extLst>
              </a:tr>
              <a:tr h="5767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u="none" strike="noStrike" dirty="0" smtClean="0">
                          <a:effectLst/>
                        </a:rPr>
                        <a:t>Cost of shutdown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from all steps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u="none" strike="noStrike" dirty="0" smtClean="0">
                          <a:effectLst/>
                        </a:rPr>
                        <a:t>% of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GDP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  <a:endParaRPr lang="he-IL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140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47528" y="5301208"/>
            <a:ext cx="100091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0" dirty="0" smtClean="0"/>
              <a:t>In addition, the outbreak of the coronavirus negatively impacted the economy through a reduction of external demand, the wealth effect of asset prices, etc. These factors are not included in the calculations on this slide.</a:t>
            </a:r>
            <a:endParaRPr lang="he-IL" b="0" dirty="0"/>
          </a:p>
        </p:txBody>
      </p:sp>
    </p:spTree>
    <p:extLst>
      <p:ext uri="{BB962C8B-B14F-4D97-AF65-F5344CB8AC3E}">
        <p14:creationId xmlns:p14="http://schemas.microsoft.com/office/powerpoint/2010/main" val="57656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DC77E0D6-0390-4B50-9708-10356673FC56}" type="slidenum">
              <a:rPr lang="he-IL" altLang="en-US" sz="1200">
                <a:solidFill>
                  <a:srgbClr val="003399"/>
                </a:solidFill>
                <a:latin typeface="Garamond" panose="02020404030301010803" pitchFamily="18" charset="0"/>
              </a:rPr>
              <a:pPr algn="l" rtl="0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1703388" y="6400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FontTx/>
              <a:buNone/>
            </a:pPr>
            <a:fld id="{64C9D7BD-A69C-426F-8CE5-1F799AD500B8}" type="slidenum">
              <a:rPr lang="he-IL" altLang="en-US" sz="1200" i="0">
                <a:solidFill>
                  <a:srgbClr val="003399"/>
                </a:solidFill>
                <a:latin typeface="Garamond" panose="02020404030301010803" pitchFamily="18" charset="0"/>
              </a:rPr>
              <a:pPr algn="l" rtl="0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 i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552" y="68263"/>
            <a:ext cx="8640960" cy="793750"/>
          </a:xfrm>
        </p:spPr>
        <p:txBody>
          <a:bodyPr anchor="ctr" anchorCtr="1">
            <a:normAutofit/>
          </a:bodyPr>
          <a:lstStyle/>
          <a:p>
            <a:pPr algn="l">
              <a:defRPr/>
            </a:pPr>
            <a:r>
              <a:rPr lang="en-US" altLang="he-IL" sz="4000" dirty="0" smtClean="0"/>
              <a:t>National Accounts – Annual Forecast</a:t>
            </a:r>
            <a:endParaRPr lang="he-IL" altLang="he-IL" sz="4000" dirty="0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28373"/>
              </p:ext>
            </p:extLst>
          </p:nvPr>
        </p:nvGraphicFramePr>
        <p:xfrm>
          <a:off x="2135558" y="1467906"/>
          <a:ext cx="7920882" cy="3679432"/>
        </p:xfrm>
        <a:graphic>
          <a:graphicData uri="http://schemas.openxmlformats.org/drawingml/2006/table">
            <a:tbl>
              <a:tblPr/>
              <a:tblGrid>
                <a:gridCol w="4755501">
                  <a:extLst>
                    <a:ext uri="{9D8B030D-6E8A-4147-A177-3AD203B41FA5}">
                      <a16:colId xmlns:a16="http://schemas.microsoft.com/office/drawing/2014/main" val="195836700"/>
                    </a:ext>
                  </a:extLst>
                </a:gridCol>
                <a:gridCol w="1055127">
                  <a:extLst>
                    <a:ext uri="{9D8B030D-6E8A-4147-A177-3AD203B41FA5}">
                      <a16:colId xmlns:a16="http://schemas.microsoft.com/office/drawing/2014/main" val="3791969191"/>
                    </a:ext>
                  </a:extLst>
                </a:gridCol>
                <a:gridCol w="1055127">
                  <a:extLst>
                    <a:ext uri="{9D8B030D-6E8A-4147-A177-3AD203B41FA5}">
                      <a16:colId xmlns:a16="http://schemas.microsoft.com/office/drawing/2014/main" val="3446612652"/>
                    </a:ext>
                  </a:extLst>
                </a:gridCol>
                <a:gridCol w="1055127">
                  <a:extLst>
                    <a:ext uri="{9D8B030D-6E8A-4147-A177-3AD203B41FA5}">
                      <a16:colId xmlns:a16="http://schemas.microsoft.com/office/drawing/2014/main" val="3785362765"/>
                    </a:ext>
                  </a:extLst>
                </a:gridCol>
              </a:tblGrid>
              <a:tr h="459929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515695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-2.5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7.1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842635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Private consumption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085731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Fixed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capital formation, excluding ships and aircraft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-6.4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16658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Public consumption,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excluding defense imports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387697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excluding diamonds and startups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-5.6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11.8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8049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Civilian imports excluding aircraft and ships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-8.4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444758"/>
                  </a:ext>
                </a:extLst>
              </a:tr>
              <a:tr h="459929">
                <a:tc>
                  <a:txBody>
                    <a:bodyPr/>
                    <a:lstStyle/>
                    <a:p>
                      <a:pPr algn="l" rtl="0" fontAlgn="auto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Unemployment rate (level)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he-IL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he-I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he-IL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030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9536" y="5733256"/>
            <a:ext cx="83529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b="0" dirty="0" smtClean="0">
                <a:latin typeface="+mn-lt"/>
                <a:cs typeface="Times New Roman" pitchFamily="18" charset="0"/>
              </a:rPr>
              <a:t>* The government deficit and the debt are expected to increase to levels higher than 7 percent and 70 percent of GDP, respectively.</a:t>
            </a:r>
            <a:endParaRPr lang="he-IL" sz="1600" b="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E9343D4987C6478DC1BE6EDC107D2A" ma:contentTypeVersion="2" ma:contentTypeDescription="Create a new document." ma:contentTypeScope="" ma:versionID="dc66967819e61477bbb22baefbd4665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a2d015b092b9b034dac7bb82bea7ad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34BE396-7AA6-4ACB-8F8A-D53121E42B90}"/>
</file>

<file path=customXml/itemProps2.xml><?xml version="1.0" encoding="utf-8"?>
<ds:datastoreItem xmlns:ds="http://schemas.openxmlformats.org/officeDocument/2006/customXml" ds:itemID="{3902C333-EAF4-489F-AF2E-3874036C70BD}"/>
</file>

<file path=customXml/itemProps3.xml><?xml version="1.0" encoding="utf-8"?>
<ds:datastoreItem xmlns:ds="http://schemas.openxmlformats.org/officeDocument/2006/customXml" ds:itemID="{6ECEF8BD-E78C-4130-A247-A1C3210D01C9}"/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88520</TotalTime>
  <Words>218</Words>
  <Application>Microsoft Office PowerPoint</Application>
  <PresentationFormat>מסך רחב</PresentationFormat>
  <Paragraphs>64</Paragraphs>
  <Slides>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Garamond</vt:lpstr>
      <vt:lpstr>Times New Roman</vt:lpstr>
      <vt:lpstr>Wingdings</vt:lpstr>
      <vt:lpstr>Edge</vt:lpstr>
      <vt:lpstr>Estimated adverse impact to the economy as a result of all the government’s limitation measures  compared with the pre-crisis situation)</vt:lpstr>
      <vt:lpstr>National Accounts – Annual Forecast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Israel’s DSGE Model Project</dc:title>
  <dc:creator>boiuser</dc:creator>
  <cp:lastModifiedBy>boiuser</cp:lastModifiedBy>
  <cp:revision>4230</cp:revision>
  <cp:lastPrinted>2019-12-18T09:39:48Z</cp:lastPrinted>
  <dcterms:created xsi:type="dcterms:W3CDTF">2008-10-12T21:41:57Z</dcterms:created>
  <dcterms:modified xsi:type="dcterms:W3CDTF">2020-04-16T11:12:40Z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0x010100BEE9343D4987C6478DC1BE6EDC107D2A</vt:lpwstr>
  </property>
</Properties>
</file>