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
<Relationships xmlns="http://schemas.openxmlformats.org/package/2006/relationships">
  <Relationship Id="rId3" Type="http://schemas.openxmlformats.org/officeDocument/2006/relationships/extended-properties" Target="docProps/app.xml" />
  <Relationship Id="rId2" Type="http://schemas.openxmlformats.org/package/2006/relationships/metadata/core-properties" Target="docProps/core.xml" />
  <Relationship Id="rId1" Type="http://schemas.openxmlformats.org/officeDocument/2006/relationships/officeDocument" Target="ppt/presentation.xml" />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3" r:id="rId1"/>
  </p:sldMasterIdLst>
  <p:notesMasterIdLst>
    <p:notesMasterId r:id="rId32"/>
  </p:notesMasterIdLst>
  <p:handoutMasterIdLst>
    <p:handoutMasterId r:id="rId33"/>
  </p:handoutMasterIdLst>
  <p:sldIdLst>
    <p:sldId id="256" r:id="rId2"/>
    <p:sldId id="1218" r:id="rId3"/>
    <p:sldId id="1228" r:id="rId4"/>
    <p:sldId id="1219" r:id="rId5"/>
    <p:sldId id="1222" r:id="rId6"/>
    <p:sldId id="1229" r:id="rId7"/>
    <p:sldId id="1230" r:id="rId8"/>
    <p:sldId id="1231" r:id="rId9"/>
    <p:sldId id="1233" r:id="rId10"/>
    <p:sldId id="1247" r:id="rId11"/>
    <p:sldId id="1232" r:id="rId12"/>
    <p:sldId id="1245" r:id="rId13"/>
    <p:sldId id="1246" r:id="rId14"/>
    <p:sldId id="1251" r:id="rId15"/>
    <p:sldId id="273" r:id="rId16"/>
    <p:sldId id="1224" r:id="rId17"/>
    <p:sldId id="1226" r:id="rId18"/>
    <p:sldId id="1242" r:id="rId19"/>
    <p:sldId id="1244" r:id="rId20"/>
    <p:sldId id="1249" r:id="rId21"/>
    <p:sldId id="1234" r:id="rId22"/>
    <p:sldId id="1227" r:id="rId23"/>
    <p:sldId id="1240" r:id="rId24"/>
    <p:sldId id="1241" r:id="rId25"/>
    <p:sldId id="1243" r:id="rId26"/>
    <p:sldId id="1237" r:id="rId27"/>
    <p:sldId id="1238" r:id="rId28"/>
    <p:sldId id="1239" r:id="rId29"/>
    <p:sldId id="610" r:id="rId30"/>
    <p:sldId id="1250" r:id="rId3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דן נימני" initials="דנ" lastIdx="1" clrIdx="3">
    <p:extLst>
      <p:ext uri="{19B8F6BF-5375-455C-9EA6-DF929625EA0E}">
        <p15:presenceInfo xmlns:p15="http://schemas.microsoft.com/office/powerpoint/2012/main" userId="S-1-5-21-4095300847-3676161812-2035912457-92187" providerId="AD"/>
      </p:ext>
    </p:extLst>
  </p:cmAuthor>
  <p:cmAuthor id="2" name="איליה כץ" initials="אכ" lastIdx="1" clrIdx="1">
    <p:extLst>
      <p:ext uri="{19B8F6BF-5375-455C-9EA6-DF929625EA0E}">
        <p15:presenceInfo xmlns:p15="http://schemas.microsoft.com/office/powerpoint/2012/main" userId="S-1-5-21-4095300847-3676161812-2035912457-32056" providerId="AD"/>
      </p:ext>
    </p:extLst>
  </p:cmAuthor>
  <p:cmAuthor id="3" name="יעל אגמון" initials="יא" lastIdx="2" clrIdx="2">
    <p:extLst>
      <p:ext uri="{19B8F6BF-5375-455C-9EA6-DF929625EA0E}">
        <p15:presenceInfo xmlns:p15="http://schemas.microsoft.com/office/powerpoint/2012/main" userId="S-1-5-21-4095300847-3676161812-2035912457-353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C8C4"/>
    <a:srgbClr val="CCECFF"/>
    <a:srgbClr val="4D4D4D"/>
    <a:srgbClr val="FFFFFF"/>
    <a:srgbClr val="F8AD3A"/>
    <a:srgbClr val="FFD966"/>
    <a:srgbClr val="13826E"/>
    <a:srgbClr val="2EC1A8"/>
    <a:srgbClr val="002060"/>
    <a:srgbClr val="1D1B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סגנון ביניים 2 - הדגשה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סגנון בהיר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681" autoAdjust="0"/>
    <p:restoredTop sz="86760" autoAdjust="0"/>
  </p:normalViewPr>
  <p:slideViewPr>
    <p:cSldViewPr snapToGrid="0">
      <p:cViewPr varScale="1">
        <p:scale>
          <a:sx n="99" d="100"/>
          <a:sy n="99" d="100"/>
        </p:scale>
        <p:origin x="1356" y="90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&#65279;<?xml version="1.0" encoding="utf-8" standalone="yes"?>
<Relationships xmlns="http://schemas.openxmlformats.org/package/2006/relationships">
  <Relationship Id="rId13" Type="http://schemas.openxmlformats.org/officeDocument/2006/relationships/slide" Target="slides/slide12.xml" />
  <Relationship Id="rId18" Type="http://schemas.openxmlformats.org/officeDocument/2006/relationships/slide" Target="slides/slide17.xml" />
  <Relationship Id="rId26" Type="http://schemas.openxmlformats.org/officeDocument/2006/relationships/slide" Target="slides/slide25.xml" />
  <Relationship Id="rId21" Type="http://schemas.openxmlformats.org/officeDocument/2006/relationships/slide" Target="slides/slide20.xml" />
  <Relationship Id="rId34" Type="http://schemas.openxmlformats.org/officeDocument/2006/relationships/commentAuthors" Target="commentAuthors.xml" />
  <Relationship Id="rId7" Type="http://schemas.openxmlformats.org/officeDocument/2006/relationships/slide" Target="slides/slide6.xml" />
  <Relationship Id="rId12" Type="http://schemas.openxmlformats.org/officeDocument/2006/relationships/slide" Target="slides/slide11.xml" />
  <Relationship Id="rId17" Type="http://schemas.openxmlformats.org/officeDocument/2006/relationships/slide" Target="slides/slide16.xml" />
  <Relationship Id="rId25" Type="http://schemas.openxmlformats.org/officeDocument/2006/relationships/slide" Target="slides/slide24.xml" />
  <Relationship Id="rId33" Type="http://schemas.openxmlformats.org/officeDocument/2006/relationships/handoutMaster" Target="handoutMasters/handoutMaster1.xml" />
  <Relationship Id="rId38" Type="http://schemas.openxmlformats.org/officeDocument/2006/relationships/tableStyles" Target="tableStyles.xml" />
  <Relationship Id="rId2" Type="http://schemas.openxmlformats.org/officeDocument/2006/relationships/slide" Target="slides/slide1.xml" />
  <Relationship Id="rId16" Type="http://schemas.openxmlformats.org/officeDocument/2006/relationships/slide" Target="slides/slide15.xml" />
  <Relationship Id="rId20" Type="http://schemas.openxmlformats.org/officeDocument/2006/relationships/slide" Target="slides/slide19.xml" />
  <Relationship Id="rId29" Type="http://schemas.openxmlformats.org/officeDocument/2006/relationships/slide" Target="slides/slide28.xml" />
  <Relationship Id="rId1" Type="http://schemas.openxmlformats.org/officeDocument/2006/relationships/slideMaster" Target="slideMasters/slideMaster1.xml" />
  <Relationship Id="rId6" Type="http://schemas.openxmlformats.org/officeDocument/2006/relationships/slide" Target="slides/slide5.xml" />
  <Relationship Id="rId11" Type="http://schemas.openxmlformats.org/officeDocument/2006/relationships/slide" Target="slides/slide10.xml" />
  <Relationship Id="rId24" Type="http://schemas.openxmlformats.org/officeDocument/2006/relationships/slide" Target="slides/slide23.xml" />
  <Relationship Id="rId32" Type="http://schemas.openxmlformats.org/officeDocument/2006/relationships/notesMaster" Target="notesMasters/notesMaster1.xml" />
  <Relationship Id="rId37" Type="http://schemas.openxmlformats.org/officeDocument/2006/relationships/theme" Target="theme/theme1.xml" />
  <Relationship Id="rId5" Type="http://schemas.openxmlformats.org/officeDocument/2006/relationships/slide" Target="slides/slide4.xml" />
  <Relationship Id="rId15" Type="http://schemas.openxmlformats.org/officeDocument/2006/relationships/slide" Target="slides/slide14.xml" />
  <Relationship Id="rId23" Type="http://schemas.openxmlformats.org/officeDocument/2006/relationships/slide" Target="slides/slide22.xml" />
  <Relationship Id="rId28" Type="http://schemas.openxmlformats.org/officeDocument/2006/relationships/slide" Target="slides/slide27.xml" />
  <Relationship Id="rId36" Type="http://schemas.openxmlformats.org/officeDocument/2006/relationships/viewProps" Target="viewProps.xml" />
  <Relationship Id="rId10" Type="http://schemas.openxmlformats.org/officeDocument/2006/relationships/slide" Target="slides/slide9.xml" />
  <Relationship Id="rId19" Type="http://schemas.openxmlformats.org/officeDocument/2006/relationships/slide" Target="slides/slide18.xml" />
  <Relationship Id="rId31" Type="http://schemas.openxmlformats.org/officeDocument/2006/relationships/slide" Target="slides/slide30.xml" />
  <Relationship Id="rId4" Type="http://schemas.openxmlformats.org/officeDocument/2006/relationships/slide" Target="slides/slide3.xml" />
  <Relationship Id="rId9" Type="http://schemas.openxmlformats.org/officeDocument/2006/relationships/slide" Target="slides/slide8.xml" />
  <Relationship Id="rId14" Type="http://schemas.openxmlformats.org/officeDocument/2006/relationships/slide" Target="slides/slide13.xml" />
  <Relationship Id="rId22" Type="http://schemas.openxmlformats.org/officeDocument/2006/relationships/slide" Target="slides/slide21.xml" />
  <Relationship Id="rId27" Type="http://schemas.openxmlformats.org/officeDocument/2006/relationships/slide" Target="slides/slide26.xml" />
  <Relationship Id="rId30" Type="http://schemas.openxmlformats.org/officeDocument/2006/relationships/slide" Target="slides/slide29.xml" />
  <Relationship Id="rId35" Type="http://schemas.openxmlformats.org/officeDocument/2006/relationships/presProps" Target="presProps.xml" />
  <Relationship Id="rId8" Type="http://schemas.openxmlformats.org/officeDocument/2006/relationships/slide" Target="slides/slide7.xml" />
  <Relationship Id="rId3" Type="http://schemas.openxmlformats.org/officeDocument/2006/relationships/slide" Target="slides/slide2.xml" />
</Relationships>
</file>

<file path=ppt/drawings/_rels/vmlDrawing1.vml.rels>&#65279;<?xml version="1.0" encoding="utf-8" standalone="yes"?>
<Relationships xmlns="http://schemas.openxmlformats.org/package/2006/relationships">
  <Relationship Id="rId1" Type="http://schemas.openxmlformats.org/officeDocument/2006/relationships/image" Target="../media/image7.emf" />
</Relationships>
</file>

<file path=ppt/handoutMasters/_rels/handoutMaster1.xml.rels>&#65279;<?xml version="1.0" encoding="utf-8" standalone="yes"?>
<Relationships xmlns="http://schemas.openxmlformats.org/package/2006/relationships">
  <Relationship Id="rId1" Type="http://schemas.openxmlformats.org/officeDocument/2006/relationships/theme" Target="../theme/theme3.xml" />
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275" y="8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8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31BB604-C439-4A35-A2E6-4A1021A639C7}" type="datetimeFigureOut">
              <a:rPr lang="he-IL" smtClean="0"/>
              <a:t>כ"ב/כסלו/תשפ"ד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275" y="9429757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9757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3FC819A-1B7F-473A-A25A-922472789B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9503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
<Relationships xmlns="http://schemas.openxmlformats.org/package/2006/relationships">
  <Relationship Id="rId1" Type="http://schemas.openxmlformats.org/officeDocument/2006/relationships/theme" Target="../theme/theme2.xml" />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22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0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C27EA83-B676-4FEA-BEC0-5C77DA087557}" type="datetimeFigureOut">
              <a:rPr lang="he-IL" smtClean="0"/>
              <a:t>כ"ב/כסלו/תשפ"ד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2022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394A4A3-4A9D-4CA9-A1D2-D469E6B8F3B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2839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2.xml" />
  <Relationship Id="rId1" Type="http://schemas.openxmlformats.org/officeDocument/2006/relationships/notesMaster" Target="../notesMasters/notesMaster1.xml" />
</Relationships>
</file>

<file path=ppt/notesSlides/_rels/notesSlide10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11.xml" />
  <Relationship Id="rId1" Type="http://schemas.openxmlformats.org/officeDocument/2006/relationships/notesMaster" Target="../notesMasters/notesMaster1.xml" />
</Relationships>
</file>

<file path=ppt/notesSlides/_rels/notesSlide11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12.xml" />
  <Relationship Id="rId1" Type="http://schemas.openxmlformats.org/officeDocument/2006/relationships/notesMaster" Target="../notesMasters/notesMaster1.xml" />
</Relationships>
</file>

<file path=ppt/notesSlides/_rels/notesSlide12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13.xml" />
  <Relationship Id="rId1" Type="http://schemas.openxmlformats.org/officeDocument/2006/relationships/notesMaster" Target="../notesMasters/notesMaster1.xml" />
</Relationships>
</file>

<file path=ppt/notesSlides/_rels/notesSlide13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14.xml" />
  <Relationship Id="rId1" Type="http://schemas.openxmlformats.org/officeDocument/2006/relationships/notesMaster" Target="../notesMasters/notesMaster1.xml" />
</Relationships>
</file>

<file path=ppt/notesSlides/_rels/notesSlide14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16.xml" />
  <Relationship Id="rId1" Type="http://schemas.openxmlformats.org/officeDocument/2006/relationships/notesMaster" Target="../notesMasters/notesMaster1.xml" />
</Relationships>
</file>

<file path=ppt/notesSlides/_rels/notesSlide15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17.xml" />
  <Relationship Id="rId1" Type="http://schemas.openxmlformats.org/officeDocument/2006/relationships/notesMaster" Target="../notesMasters/notesMaster1.xml" />
</Relationships>
</file>

<file path=ppt/notesSlides/_rels/notesSlide16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18.xml" />
  <Relationship Id="rId1" Type="http://schemas.openxmlformats.org/officeDocument/2006/relationships/notesMaster" Target="../notesMasters/notesMaster1.xml" />
</Relationships>
</file>

<file path=ppt/notesSlides/_rels/notesSlide17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21.xml" />
  <Relationship Id="rId1" Type="http://schemas.openxmlformats.org/officeDocument/2006/relationships/notesMaster" Target="../notesMasters/notesMaster1.xml" />
</Relationships>
</file>

<file path=ppt/notesSlides/_rels/notesSlide18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22.xml" />
  <Relationship Id="rId1" Type="http://schemas.openxmlformats.org/officeDocument/2006/relationships/notesMaster" Target="../notesMasters/notesMaster1.xml" />
</Relationships>
</file>

<file path=ppt/notesSlides/_rels/notesSlide19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23.xml" />
  <Relationship Id="rId1" Type="http://schemas.openxmlformats.org/officeDocument/2006/relationships/notesMaster" Target="../notesMasters/notesMaster1.xml" />
</Relationships>
</file>

<file path=ppt/notesSlides/_rels/notesSlide2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3.xml" />
  <Relationship Id="rId1" Type="http://schemas.openxmlformats.org/officeDocument/2006/relationships/notesMaster" Target="../notesMasters/notesMaster1.xml" />
</Relationships>
</file>

<file path=ppt/notesSlides/_rels/notesSlide20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26.xml" />
  <Relationship Id="rId1" Type="http://schemas.openxmlformats.org/officeDocument/2006/relationships/notesMaster" Target="../notesMasters/notesMaster1.xml" />
</Relationships>
</file>

<file path=ppt/notesSlides/_rels/notesSlide21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27.xml" />
  <Relationship Id="rId1" Type="http://schemas.openxmlformats.org/officeDocument/2006/relationships/notesMaster" Target="../notesMasters/notesMaster1.xml" />
</Relationships>
</file>

<file path=ppt/notesSlides/_rels/notesSlide22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28.xml" />
  <Relationship Id="rId1" Type="http://schemas.openxmlformats.org/officeDocument/2006/relationships/notesMaster" Target="../notesMasters/notesMaster1.xml" />
</Relationships>
</file>

<file path=ppt/notesSlides/_rels/notesSlide23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30.xml" />
  <Relationship Id="rId1" Type="http://schemas.openxmlformats.org/officeDocument/2006/relationships/notesMaster" Target="../notesMasters/notesMaster1.xml" />
</Relationships>
</file>

<file path=ppt/notesSlides/_rels/notesSlide3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4.xml" />
  <Relationship Id="rId1" Type="http://schemas.openxmlformats.org/officeDocument/2006/relationships/notesMaster" Target="../notesMasters/notesMaster1.xml" />
</Relationships>
</file>

<file path=ppt/notesSlides/_rels/notesSlide4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5.xml" />
  <Relationship Id="rId1" Type="http://schemas.openxmlformats.org/officeDocument/2006/relationships/notesMaster" Target="../notesMasters/notesMaster1.xml" />
</Relationships>
</file>

<file path=ppt/notesSlides/_rels/notesSlide5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6.xml" />
  <Relationship Id="rId1" Type="http://schemas.openxmlformats.org/officeDocument/2006/relationships/notesMaster" Target="../notesMasters/notesMaster1.xml" />
</Relationships>
</file>

<file path=ppt/notesSlides/_rels/notesSlide6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7.xml" />
  <Relationship Id="rId1" Type="http://schemas.openxmlformats.org/officeDocument/2006/relationships/notesMaster" Target="../notesMasters/notesMaster1.xml" />
</Relationships>
</file>

<file path=ppt/notesSlides/_rels/notesSlide7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8.xml" />
  <Relationship Id="rId1" Type="http://schemas.openxmlformats.org/officeDocument/2006/relationships/notesMaster" Target="../notesMasters/notesMaster1.xml" />
</Relationships>
</file>

<file path=ppt/notesSlides/_rels/notesSlide8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9.xml" />
  <Relationship Id="rId1" Type="http://schemas.openxmlformats.org/officeDocument/2006/relationships/notesMaster" Target="../notesMasters/notesMaster1.xml" />
</Relationships>
</file>

<file path=ppt/notesSlides/_rels/notesSlide9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10.xml" />
  <Relationship Id="rId1" Type="http://schemas.openxmlformats.org/officeDocument/2006/relationships/notesMaster" Target="../notesMasters/notesMaster1.xml" />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C29E1A-89B2-4653-BD3A-ABBBCC058F7F}" type="slidenum">
              <a:rPr kumimoji="0" lang="x-non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x-non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62670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C29E1A-89B2-4653-BD3A-ABBBCC058F7F}" type="slidenum">
              <a:rPr kumimoji="0" lang="x-non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x-non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07441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C29E1A-89B2-4653-BD3A-ABBBCC058F7F}" type="slidenum">
              <a:rPr kumimoji="0" lang="x-non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x-non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05280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C29E1A-89B2-4653-BD3A-ABBBCC058F7F}" type="slidenum">
              <a:rPr kumimoji="0" lang="x-non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x-non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24568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C29E1A-89B2-4653-BD3A-ABBBCC058F7F}" type="slidenum">
              <a:rPr kumimoji="0" lang="x-non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x-non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20481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C29E1A-89B2-4653-BD3A-ABBBCC058F7F}" type="slidenum">
              <a:rPr kumimoji="0" lang="x-non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x-non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1514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C29E1A-89B2-4653-BD3A-ABBBCC058F7F}" type="slidenum">
              <a:rPr kumimoji="0" lang="x-non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x-non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48328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94A4A3-4A9D-4CA9-A1D2-D469E6B8F3BC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9706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C29E1A-89B2-4653-BD3A-ABBBCC058F7F}" type="slidenum">
              <a:rPr kumimoji="0" lang="x-non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x-non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57100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C29E1A-89B2-4653-BD3A-ABBBCC058F7F}" type="slidenum">
              <a:rPr kumimoji="0" lang="x-non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x-non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67380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C29E1A-89B2-4653-BD3A-ABBBCC058F7F}" type="slidenum">
              <a:rPr kumimoji="0" lang="x-non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x-non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971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C29E1A-89B2-4653-BD3A-ABBBCC058F7F}" type="slidenum">
              <a:rPr kumimoji="0" lang="x-non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x-non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97268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C29E1A-89B2-4653-BD3A-ABBBCC058F7F}" type="slidenum">
              <a:rPr kumimoji="0" lang="x-non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x-non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98669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C29E1A-89B2-4653-BD3A-ABBBCC058F7F}" type="slidenum">
              <a:rPr kumimoji="0" lang="x-non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x-non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76919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C29E1A-89B2-4653-BD3A-ABBBCC058F7F}" type="slidenum">
              <a:rPr kumimoji="0" lang="x-non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x-non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08058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C29E1A-89B2-4653-BD3A-ABBBCC058F7F}" type="slidenum">
              <a:rPr kumimoji="0" lang="x-non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x-non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6444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C29E1A-89B2-4653-BD3A-ABBBCC058F7F}" type="slidenum">
              <a:rPr kumimoji="0" lang="x-non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x-non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2852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C29E1A-89B2-4653-BD3A-ABBBCC058F7F}" type="slidenum">
              <a:rPr kumimoji="0" lang="x-non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x-non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3514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C29E1A-89B2-4653-BD3A-ABBBCC058F7F}" type="slidenum">
              <a:rPr kumimoji="0" lang="x-non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x-non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7090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C29E1A-89B2-4653-BD3A-ABBBCC058F7F}" type="slidenum">
              <a:rPr kumimoji="0" lang="x-non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x-non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5581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C29E1A-89B2-4653-BD3A-ABBBCC058F7F}" type="slidenum">
              <a:rPr kumimoji="0" lang="x-non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x-non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0212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C29E1A-89B2-4653-BD3A-ABBBCC058F7F}" type="slidenum">
              <a:rPr kumimoji="0" lang="x-non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x-non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56721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C29E1A-89B2-4653-BD3A-ABBBCC058F7F}" type="slidenum">
              <a:rPr kumimoji="0" lang="x-non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x-non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8380495"/>
      </p:ext>
    </p:extLst>
  </p:cSld>
  <p:clrMapOvr>
    <a:masterClrMapping/>
  </p:clrMapOvr>
</p:notes>
</file>

<file path=ppt/slideLayouts/_rels/slideLayout1.xml.rels>&#65279;<?xml version="1.0" encoding="utf-8" standalone="yes"?>
<Relationships xmlns="http://schemas.openxmlformats.org/package/2006/relationships">
  <Relationship Id="rId2" Type="http://schemas.openxmlformats.org/officeDocument/2006/relationships/image" Target="../media/image1.png" />
  <Relationship Id="rId1" Type="http://schemas.openxmlformats.org/officeDocument/2006/relationships/slideMaster" Target="../slideMasters/slideMaster1.xml" />
</Relationships>
</file>

<file path=ppt/slideLayouts/_rels/slideLayout2.xml.rels>&#65279;<?xml version="1.0" encoding="utf-8" standalone="yes"?>
<Relationships xmlns="http://schemas.openxmlformats.org/package/2006/relationships">
  <Relationship Id="rId2" Type="http://schemas.openxmlformats.org/officeDocument/2006/relationships/image" Target="../media/image2.png" />
  <Relationship Id="rId1" Type="http://schemas.openxmlformats.org/officeDocument/2006/relationships/slideMaster" Target="../slideMasters/slideMaster1.xml" />
</Relationships>
</file>

<file path=ppt/slideLayouts/_rels/slideLayout3.xml.rels>&#65279;<?xml version="1.0" encoding="utf-8" standalone="yes"?>
<Relationships xmlns="http://schemas.openxmlformats.org/package/2006/relationships">
  <Relationship Id="rId2" Type="http://schemas.openxmlformats.org/officeDocument/2006/relationships/image" Target="../media/image2.png" />
  <Relationship Id="rId1" Type="http://schemas.openxmlformats.org/officeDocument/2006/relationships/slideMaster" Target="../slideMasters/slideMaster1.xml" />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תוצאת תמונה עבור רשות המיסים">
            <a:extLst>
              <a:ext uri="{FF2B5EF4-FFF2-40B4-BE49-F238E27FC236}">
                <a16:creationId xmlns:a16="http://schemas.microsoft.com/office/drawing/2014/main" id="{8F6B3ADA-C9C0-4A7F-8114-47F0D23DC5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485" y="623825"/>
            <a:ext cx="1291030" cy="116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0" name="קבוצה 59">
            <a:extLst>
              <a:ext uri="{FF2B5EF4-FFF2-40B4-BE49-F238E27FC236}">
                <a16:creationId xmlns:a16="http://schemas.microsoft.com/office/drawing/2014/main" id="{ADC68A47-9FFB-4372-8A09-1E10A0923380}"/>
              </a:ext>
            </a:extLst>
          </p:cNvPr>
          <p:cNvGrpSpPr/>
          <p:nvPr userDrawn="1"/>
        </p:nvGrpSpPr>
        <p:grpSpPr>
          <a:xfrm>
            <a:off x="10382182" y="4934070"/>
            <a:ext cx="1701437" cy="1855464"/>
            <a:chOff x="10382182" y="4934070"/>
            <a:chExt cx="1701437" cy="1855464"/>
          </a:xfrm>
        </p:grpSpPr>
        <p:sp>
          <p:nvSpPr>
            <p:cNvPr id="57" name="צורה חופשית: צורה 56">
              <a:extLst>
                <a:ext uri="{FF2B5EF4-FFF2-40B4-BE49-F238E27FC236}">
                  <a16:creationId xmlns:a16="http://schemas.microsoft.com/office/drawing/2014/main" id="{59126EB8-6634-42EE-AFA4-8D9AEA3272A1}"/>
                </a:ext>
              </a:extLst>
            </p:cNvPr>
            <p:cNvSpPr/>
            <p:nvPr/>
          </p:nvSpPr>
          <p:spPr>
            <a:xfrm rot="7200000">
              <a:off x="11049493" y="5106879"/>
              <a:ext cx="1206935" cy="861317"/>
            </a:xfrm>
            <a:custGeom>
              <a:avLst/>
              <a:gdLst>
                <a:gd name="connsiteX0" fmla="*/ 52621 w 1206935"/>
                <a:gd name="connsiteY0" fmla="*/ 269140 h 861317"/>
                <a:gd name="connsiteX1" fmla="*/ 4973 w 1206935"/>
                <a:gd name="connsiteY1" fmla="*/ 170228 h 861317"/>
                <a:gd name="connsiteX2" fmla="*/ 0 w 1206935"/>
                <a:gd name="connsiteY2" fmla="*/ 156641 h 861317"/>
                <a:gd name="connsiteX3" fmla="*/ 271310 w 1206935"/>
                <a:gd name="connsiteY3" fmla="*/ 0 h 861317"/>
                <a:gd name="connsiteX4" fmla="*/ 303412 w 1206935"/>
                <a:gd name="connsiteY4" fmla="*/ 118842 h 861317"/>
                <a:gd name="connsiteX5" fmla="*/ 1138239 w 1206935"/>
                <a:gd name="connsiteY5" fmla="*/ 838327 h 861317"/>
                <a:gd name="connsiteX6" fmla="*/ 1206935 w 1206935"/>
                <a:gd name="connsiteY6" fmla="*/ 848812 h 861317"/>
                <a:gd name="connsiteX7" fmla="*/ 1163275 w 1206935"/>
                <a:gd name="connsiteY7" fmla="*/ 855476 h 861317"/>
                <a:gd name="connsiteX8" fmla="*/ 1047582 w 1206935"/>
                <a:gd name="connsiteY8" fmla="*/ 861317 h 861317"/>
                <a:gd name="connsiteX9" fmla="*/ 52621 w 1206935"/>
                <a:gd name="connsiteY9" fmla="*/ 269140 h 861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935" h="861317">
                  <a:moveTo>
                    <a:pt x="52621" y="269140"/>
                  </a:moveTo>
                  <a:cubicBezTo>
                    <a:pt x="35201" y="237073"/>
                    <a:pt x="19287" y="204071"/>
                    <a:pt x="4973" y="170228"/>
                  </a:cubicBezTo>
                  <a:lnTo>
                    <a:pt x="0" y="156641"/>
                  </a:lnTo>
                  <a:lnTo>
                    <a:pt x="271310" y="0"/>
                  </a:lnTo>
                  <a:lnTo>
                    <a:pt x="303412" y="118842"/>
                  </a:lnTo>
                  <a:cubicBezTo>
                    <a:pt x="436669" y="482787"/>
                    <a:pt x="751524" y="759194"/>
                    <a:pt x="1138239" y="838327"/>
                  </a:cubicBezTo>
                  <a:lnTo>
                    <a:pt x="1206935" y="848812"/>
                  </a:lnTo>
                  <a:lnTo>
                    <a:pt x="1163275" y="855476"/>
                  </a:lnTo>
                  <a:cubicBezTo>
                    <a:pt x="1125236" y="859339"/>
                    <a:pt x="1086640" y="861317"/>
                    <a:pt x="1047582" y="861317"/>
                  </a:cubicBezTo>
                  <a:cubicBezTo>
                    <a:pt x="617944" y="861317"/>
                    <a:pt x="244233" y="621867"/>
                    <a:pt x="52621" y="269140"/>
                  </a:cubicBezTo>
                  <a:close/>
                </a:path>
              </a:pathLst>
            </a:custGeom>
            <a:solidFill>
              <a:srgbClr val="00599D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59" name="צורה חופשית: צורה 58">
              <a:extLst>
                <a:ext uri="{FF2B5EF4-FFF2-40B4-BE49-F238E27FC236}">
                  <a16:creationId xmlns:a16="http://schemas.microsoft.com/office/drawing/2014/main" id="{ABD060AE-FD6A-4B48-8956-51CE647BA994}"/>
                </a:ext>
              </a:extLst>
            </p:cNvPr>
            <p:cNvSpPr/>
            <p:nvPr userDrawn="1"/>
          </p:nvSpPr>
          <p:spPr>
            <a:xfrm rot="20700000">
              <a:off x="10382182" y="5927963"/>
              <a:ext cx="1235290" cy="861571"/>
            </a:xfrm>
            <a:custGeom>
              <a:avLst/>
              <a:gdLst>
                <a:gd name="connsiteX0" fmla="*/ 1235290 w 1235290"/>
                <a:gd name="connsiteY0" fmla="*/ 12505 h 861571"/>
                <a:gd name="connsiteX1" fmla="*/ 1166599 w 1235290"/>
                <a:gd name="connsiteY1" fmla="*/ 22987 h 861571"/>
                <a:gd name="connsiteX2" fmla="*/ 302304 w 1235290"/>
                <a:gd name="connsiteY2" fmla="*/ 835218 h 861571"/>
                <a:gd name="connsiteX3" fmla="*/ 296396 w 1235290"/>
                <a:gd name="connsiteY3" fmla="*/ 861571 h 861571"/>
                <a:gd name="connsiteX4" fmla="*/ 0 w 1235290"/>
                <a:gd name="connsiteY4" fmla="*/ 782152 h 861571"/>
                <a:gd name="connsiteX5" fmla="*/ 33331 w 1235290"/>
                <a:gd name="connsiteY5" fmla="*/ 691088 h 861571"/>
                <a:gd name="connsiteX6" fmla="*/ 1075943 w 1235290"/>
                <a:gd name="connsiteY6" fmla="*/ 0 h 861571"/>
                <a:gd name="connsiteX7" fmla="*/ 1191636 w 1235290"/>
                <a:gd name="connsiteY7" fmla="*/ 5842 h 861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35290" h="861571">
                  <a:moveTo>
                    <a:pt x="1235290" y="12505"/>
                  </a:moveTo>
                  <a:lnTo>
                    <a:pt x="1166599" y="22987"/>
                  </a:lnTo>
                  <a:cubicBezTo>
                    <a:pt x="747657" y="108715"/>
                    <a:pt x="413051" y="425965"/>
                    <a:pt x="302304" y="835218"/>
                  </a:cubicBezTo>
                  <a:lnTo>
                    <a:pt x="296396" y="861571"/>
                  </a:lnTo>
                  <a:lnTo>
                    <a:pt x="0" y="782152"/>
                  </a:lnTo>
                  <a:lnTo>
                    <a:pt x="33331" y="691088"/>
                  </a:lnTo>
                  <a:cubicBezTo>
                    <a:pt x="205107" y="284964"/>
                    <a:pt x="607246" y="0"/>
                    <a:pt x="1075943" y="0"/>
                  </a:cubicBezTo>
                  <a:cubicBezTo>
                    <a:pt x="1115001" y="0"/>
                    <a:pt x="1153597" y="1979"/>
                    <a:pt x="1191636" y="5842"/>
                  </a:cubicBezTo>
                  <a:close/>
                </a:path>
              </a:pathLst>
            </a:custGeom>
            <a:solidFill>
              <a:srgbClr val="00599D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grpSp>
        <p:nvGrpSpPr>
          <p:cNvPr id="69" name="קבוצה 68">
            <a:extLst>
              <a:ext uri="{FF2B5EF4-FFF2-40B4-BE49-F238E27FC236}">
                <a16:creationId xmlns:a16="http://schemas.microsoft.com/office/drawing/2014/main" id="{E27A11B1-31CD-4A28-96D2-975C8B6A58A9}"/>
              </a:ext>
            </a:extLst>
          </p:cNvPr>
          <p:cNvGrpSpPr/>
          <p:nvPr userDrawn="1"/>
        </p:nvGrpSpPr>
        <p:grpSpPr>
          <a:xfrm>
            <a:off x="-698199" y="-406778"/>
            <a:ext cx="2599291" cy="2570960"/>
            <a:chOff x="-698199" y="-406778"/>
            <a:chExt cx="2599291" cy="2570960"/>
          </a:xfrm>
        </p:grpSpPr>
        <p:sp>
          <p:nvSpPr>
            <p:cNvPr id="63" name="צורה חופשית: צורה 62">
              <a:extLst>
                <a:ext uri="{FF2B5EF4-FFF2-40B4-BE49-F238E27FC236}">
                  <a16:creationId xmlns:a16="http://schemas.microsoft.com/office/drawing/2014/main" id="{4D6710E9-95E9-4409-BDB7-51CA4AA8CBD7}"/>
                </a:ext>
              </a:extLst>
            </p:cNvPr>
            <p:cNvSpPr/>
            <p:nvPr userDrawn="1"/>
          </p:nvSpPr>
          <p:spPr>
            <a:xfrm rot="7200000">
              <a:off x="-97025" y="-1007952"/>
              <a:ext cx="1048636" cy="2250984"/>
            </a:xfrm>
            <a:custGeom>
              <a:avLst/>
              <a:gdLst>
                <a:gd name="connsiteX0" fmla="*/ 158436 w 1048636"/>
                <a:gd name="connsiteY0" fmla="*/ 713914 h 2250984"/>
                <a:gd name="connsiteX1" fmla="*/ 0 w 1048636"/>
                <a:gd name="connsiteY1" fmla="*/ 439493 h 2250984"/>
                <a:gd name="connsiteX2" fmla="*/ 89170 w 1048636"/>
                <a:gd name="connsiteY2" fmla="*/ 331418 h 2250984"/>
                <a:gd name="connsiteX3" fmla="*/ 889283 w 1048636"/>
                <a:gd name="connsiteY3" fmla="*/ 0 h 2250984"/>
                <a:gd name="connsiteX4" fmla="*/ 1004976 w 1048636"/>
                <a:gd name="connsiteY4" fmla="*/ 5842 h 2250984"/>
                <a:gd name="connsiteX5" fmla="*/ 1048630 w 1048636"/>
                <a:gd name="connsiteY5" fmla="*/ 12504 h 2250984"/>
                <a:gd name="connsiteX6" fmla="*/ 979940 w 1048636"/>
                <a:gd name="connsiteY6" fmla="*/ 22988 h 2250984"/>
                <a:gd name="connsiteX7" fmla="*/ 226366 w 1048636"/>
                <a:gd name="connsiteY7" fmla="*/ 568303 h 2250984"/>
                <a:gd name="connsiteX8" fmla="*/ 1045865 w 1048636"/>
                <a:gd name="connsiteY8" fmla="*/ 2250984 h 2250984"/>
                <a:gd name="connsiteX9" fmla="*/ 1045329 w 1048636"/>
                <a:gd name="connsiteY9" fmla="*/ 2250057 h 2250984"/>
                <a:gd name="connsiteX10" fmla="*/ 1048636 w 1048636"/>
                <a:gd name="connsiteY10" fmla="*/ 2250561 h 2250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48636" h="2250984">
                  <a:moveTo>
                    <a:pt x="158436" y="713914"/>
                  </a:moveTo>
                  <a:lnTo>
                    <a:pt x="0" y="439493"/>
                  </a:lnTo>
                  <a:lnTo>
                    <a:pt x="89170" y="331418"/>
                  </a:lnTo>
                  <a:cubicBezTo>
                    <a:pt x="293936" y="126651"/>
                    <a:pt x="576819" y="0"/>
                    <a:pt x="889283" y="0"/>
                  </a:cubicBezTo>
                  <a:cubicBezTo>
                    <a:pt x="928341" y="0"/>
                    <a:pt x="966937" y="1979"/>
                    <a:pt x="1004976" y="5842"/>
                  </a:cubicBezTo>
                  <a:lnTo>
                    <a:pt x="1048630" y="12504"/>
                  </a:lnTo>
                  <a:lnTo>
                    <a:pt x="979940" y="22988"/>
                  </a:lnTo>
                  <a:cubicBezTo>
                    <a:pt x="657677" y="88932"/>
                    <a:pt x="385318" y="291872"/>
                    <a:pt x="226366" y="568303"/>
                  </a:cubicBezTo>
                  <a:close/>
                  <a:moveTo>
                    <a:pt x="1045865" y="2250984"/>
                  </a:moveTo>
                  <a:lnTo>
                    <a:pt x="1045329" y="2250057"/>
                  </a:lnTo>
                  <a:lnTo>
                    <a:pt x="1048636" y="2250561"/>
                  </a:lnTo>
                  <a:close/>
                </a:path>
              </a:pathLst>
            </a:custGeom>
            <a:solidFill>
              <a:srgbClr val="00599D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68" name="צורה חופשית: צורה 67">
              <a:extLst>
                <a:ext uri="{FF2B5EF4-FFF2-40B4-BE49-F238E27FC236}">
                  <a16:creationId xmlns:a16="http://schemas.microsoft.com/office/drawing/2014/main" id="{32363CA2-6A91-458C-89E8-3D5E289DF769}"/>
                </a:ext>
              </a:extLst>
            </p:cNvPr>
            <p:cNvSpPr/>
            <p:nvPr userDrawn="1"/>
          </p:nvSpPr>
          <p:spPr>
            <a:xfrm rot="14400000">
              <a:off x="208439" y="246730"/>
              <a:ext cx="1290884" cy="2094423"/>
            </a:xfrm>
            <a:custGeom>
              <a:avLst/>
              <a:gdLst>
                <a:gd name="connsiteX0" fmla="*/ 1290884 w 1290884"/>
                <a:gd name="connsiteY0" fmla="*/ 2081917 h 2094423"/>
                <a:gd name="connsiteX1" fmla="*/ 1247224 w 1290884"/>
                <a:gd name="connsiteY1" fmla="*/ 2088581 h 2094423"/>
                <a:gd name="connsiteX2" fmla="*/ 1131531 w 1290884"/>
                <a:gd name="connsiteY2" fmla="*/ 2094423 h 2094423"/>
                <a:gd name="connsiteX3" fmla="*/ 0 w 1290884"/>
                <a:gd name="connsiteY3" fmla="*/ 962890 h 2094423"/>
                <a:gd name="connsiteX4" fmla="*/ 498881 w 1290884"/>
                <a:gd name="connsiteY4" fmla="*/ 24604 h 2094423"/>
                <a:gd name="connsiteX5" fmla="*/ 539380 w 1290884"/>
                <a:gd name="connsiteY5" fmla="*/ 0 h 2094423"/>
                <a:gd name="connsiteX6" fmla="*/ 716234 w 1290884"/>
                <a:gd name="connsiteY6" fmla="*/ 102106 h 2094423"/>
                <a:gd name="connsiteX7" fmla="*/ 709728 w 1290884"/>
                <a:gd name="connsiteY7" fmla="*/ 107282 h 2094423"/>
                <a:gd name="connsiteX8" fmla="*/ 318700 w 1290884"/>
                <a:gd name="connsiteY8" fmla="*/ 962888 h 2094423"/>
                <a:gd name="connsiteX9" fmla="*/ 1222188 w 1290884"/>
                <a:gd name="connsiteY9" fmla="*/ 2071433 h 2094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90884" h="2094423">
                  <a:moveTo>
                    <a:pt x="1290884" y="2081917"/>
                  </a:moveTo>
                  <a:lnTo>
                    <a:pt x="1247224" y="2088581"/>
                  </a:lnTo>
                  <a:cubicBezTo>
                    <a:pt x="1209185" y="2092445"/>
                    <a:pt x="1170589" y="2094423"/>
                    <a:pt x="1131531" y="2094423"/>
                  </a:cubicBezTo>
                  <a:cubicBezTo>
                    <a:pt x="506603" y="2094423"/>
                    <a:pt x="0" y="1587819"/>
                    <a:pt x="0" y="962890"/>
                  </a:cubicBezTo>
                  <a:cubicBezTo>
                    <a:pt x="0" y="572309"/>
                    <a:pt x="197892" y="227949"/>
                    <a:pt x="498881" y="24604"/>
                  </a:cubicBezTo>
                  <a:lnTo>
                    <a:pt x="539380" y="0"/>
                  </a:lnTo>
                  <a:lnTo>
                    <a:pt x="716234" y="102106"/>
                  </a:lnTo>
                  <a:lnTo>
                    <a:pt x="709728" y="107282"/>
                  </a:lnTo>
                  <a:cubicBezTo>
                    <a:pt x="470211" y="314760"/>
                    <a:pt x="318700" y="621130"/>
                    <a:pt x="318700" y="962888"/>
                  </a:cubicBezTo>
                  <a:cubicBezTo>
                    <a:pt x="318700" y="1509701"/>
                    <a:pt x="706567" y="1965922"/>
                    <a:pt x="1222188" y="2071433"/>
                  </a:cubicBezTo>
                  <a:close/>
                </a:path>
              </a:pathLst>
            </a:custGeom>
            <a:solidFill>
              <a:srgbClr val="00599D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65" name="צורה חופשית: צורה 64">
              <a:extLst>
                <a:ext uri="{FF2B5EF4-FFF2-40B4-BE49-F238E27FC236}">
                  <a16:creationId xmlns:a16="http://schemas.microsoft.com/office/drawing/2014/main" id="{A8D4E4F4-5484-4F3B-830D-9CDC2F18DF44}"/>
                </a:ext>
              </a:extLst>
            </p:cNvPr>
            <p:cNvSpPr/>
            <p:nvPr userDrawn="1"/>
          </p:nvSpPr>
          <p:spPr>
            <a:xfrm rot="20700000">
              <a:off x="-12097" y="2083337"/>
              <a:ext cx="278743" cy="80845"/>
            </a:xfrm>
            <a:custGeom>
              <a:avLst/>
              <a:gdLst>
                <a:gd name="connsiteX0" fmla="*/ 278743 w 278743"/>
                <a:gd name="connsiteY0" fmla="*/ 68339 h 80845"/>
                <a:gd name="connsiteX1" fmla="*/ 235083 w 278743"/>
                <a:gd name="connsiteY1" fmla="*/ 75003 h 80845"/>
                <a:gd name="connsiteX2" fmla="*/ 119389 w 278743"/>
                <a:gd name="connsiteY2" fmla="*/ 80845 h 80845"/>
                <a:gd name="connsiteX3" fmla="*/ 0 w 278743"/>
                <a:gd name="connsiteY3" fmla="*/ 68810 h 80845"/>
                <a:gd name="connsiteX4" fmla="*/ 18438 w 278743"/>
                <a:gd name="connsiteY4" fmla="*/ 0 h 80845"/>
                <a:gd name="connsiteX5" fmla="*/ 23185 w 278743"/>
                <a:gd name="connsiteY5" fmla="*/ 2357 h 80845"/>
                <a:gd name="connsiteX6" fmla="*/ 210047 w 278743"/>
                <a:gd name="connsiteY6" fmla="*/ 57855 h 80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8743" h="80845">
                  <a:moveTo>
                    <a:pt x="278743" y="68339"/>
                  </a:moveTo>
                  <a:lnTo>
                    <a:pt x="235083" y="75003"/>
                  </a:lnTo>
                  <a:cubicBezTo>
                    <a:pt x="197044" y="78867"/>
                    <a:pt x="158448" y="80845"/>
                    <a:pt x="119389" y="80845"/>
                  </a:cubicBezTo>
                  <a:lnTo>
                    <a:pt x="0" y="68810"/>
                  </a:lnTo>
                  <a:lnTo>
                    <a:pt x="18438" y="0"/>
                  </a:lnTo>
                  <a:lnTo>
                    <a:pt x="23185" y="2357"/>
                  </a:lnTo>
                  <a:cubicBezTo>
                    <a:pt x="83137" y="25998"/>
                    <a:pt x="145594" y="44666"/>
                    <a:pt x="210047" y="57855"/>
                  </a:cubicBezTo>
                  <a:close/>
                </a:path>
              </a:pathLst>
            </a:custGeom>
            <a:solidFill>
              <a:srgbClr val="00599D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sp>
        <p:nvSpPr>
          <p:cNvPr id="43" name="מלבן 42">
            <a:extLst>
              <a:ext uri="{FF2B5EF4-FFF2-40B4-BE49-F238E27FC236}">
                <a16:creationId xmlns:a16="http://schemas.microsoft.com/office/drawing/2014/main" id="{BC600F73-8091-4B9D-98E6-D7B951135E13}"/>
              </a:ext>
            </a:extLst>
          </p:cNvPr>
          <p:cNvSpPr/>
          <p:nvPr userDrawn="1"/>
        </p:nvSpPr>
        <p:spPr>
          <a:xfrm>
            <a:off x="0" y="2593707"/>
            <a:ext cx="12192000" cy="1670587"/>
          </a:xfrm>
          <a:prstGeom prst="rect">
            <a:avLst/>
          </a:prstGeom>
          <a:solidFill>
            <a:srgbClr val="0059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grpSp>
        <p:nvGrpSpPr>
          <p:cNvPr id="44" name="קבוצה 43">
            <a:extLst>
              <a:ext uri="{FF2B5EF4-FFF2-40B4-BE49-F238E27FC236}">
                <a16:creationId xmlns:a16="http://schemas.microsoft.com/office/drawing/2014/main" id="{135DCAF4-69AD-4154-A921-E48D5787F977}"/>
              </a:ext>
            </a:extLst>
          </p:cNvPr>
          <p:cNvGrpSpPr/>
          <p:nvPr userDrawn="1"/>
        </p:nvGrpSpPr>
        <p:grpSpPr>
          <a:xfrm>
            <a:off x="9256451" y="1134359"/>
            <a:ext cx="634862" cy="588538"/>
            <a:chOff x="10508904" y="5206182"/>
            <a:chExt cx="3201785" cy="2968158"/>
          </a:xfrm>
          <a:solidFill>
            <a:srgbClr val="00599D">
              <a:alpha val="18000"/>
            </a:srgbClr>
          </a:solidFill>
        </p:grpSpPr>
        <p:sp>
          <p:nvSpPr>
            <p:cNvPr id="45" name="צורה חופשית: צורה 44">
              <a:extLst>
                <a:ext uri="{FF2B5EF4-FFF2-40B4-BE49-F238E27FC236}">
                  <a16:creationId xmlns:a16="http://schemas.microsoft.com/office/drawing/2014/main" id="{46BCB453-C865-4607-8986-E4CFFF6EC19B}"/>
                </a:ext>
              </a:extLst>
            </p:cNvPr>
            <p:cNvSpPr/>
            <p:nvPr/>
          </p:nvSpPr>
          <p:spPr>
            <a:xfrm rot="7200000">
              <a:off x="11635481" y="4720090"/>
              <a:ext cx="1290884" cy="2263067"/>
            </a:xfrm>
            <a:custGeom>
              <a:avLst/>
              <a:gdLst>
                <a:gd name="connsiteX0" fmla="*/ 1082180 w 1234583"/>
                <a:gd name="connsiteY0" fmla="*/ 0 h 2164360"/>
                <a:gd name="connsiteX1" fmla="*/ 1192827 w 1234583"/>
                <a:gd name="connsiteY1" fmla="*/ 5587 h 2164360"/>
                <a:gd name="connsiteX2" fmla="*/ 1234577 w 1234583"/>
                <a:gd name="connsiteY2" fmla="*/ 11959 h 2164360"/>
                <a:gd name="connsiteX3" fmla="*/ 1168883 w 1234583"/>
                <a:gd name="connsiteY3" fmla="*/ 21985 h 2164360"/>
                <a:gd name="connsiteX4" fmla="*/ 304800 w 1234583"/>
                <a:gd name="connsiteY4" fmla="*/ 1082179 h 2164360"/>
                <a:gd name="connsiteX5" fmla="*/ 1168883 w 1234583"/>
                <a:gd name="connsiteY5" fmla="*/ 2142373 h 2164360"/>
                <a:gd name="connsiteX6" fmla="*/ 1234583 w 1234583"/>
                <a:gd name="connsiteY6" fmla="*/ 2152400 h 2164360"/>
                <a:gd name="connsiteX7" fmla="*/ 1192827 w 1234583"/>
                <a:gd name="connsiteY7" fmla="*/ 2158773 h 2164360"/>
                <a:gd name="connsiteX8" fmla="*/ 1082180 w 1234583"/>
                <a:gd name="connsiteY8" fmla="*/ 2164360 h 2164360"/>
                <a:gd name="connsiteX9" fmla="*/ 0 w 1234583"/>
                <a:gd name="connsiteY9" fmla="*/ 1082180 h 2164360"/>
                <a:gd name="connsiteX10" fmla="*/ 1082180 w 1234583"/>
                <a:gd name="connsiteY10" fmla="*/ 0 h 216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583" h="2164360">
                  <a:moveTo>
                    <a:pt x="1082180" y="0"/>
                  </a:moveTo>
                  <a:cubicBezTo>
                    <a:pt x="1119535" y="0"/>
                    <a:pt x="1156447" y="1893"/>
                    <a:pt x="1192827" y="5587"/>
                  </a:cubicBezTo>
                  <a:lnTo>
                    <a:pt x="1234577" y="11959"/>
                  </a:lnTo>
                  <a:lnTo>
                    <a:pt x="1168883" y="21985"/>
                  </a:lnTo>
                  <a:cubicBezTo>
                    <a:pt x="675751" y="122894"/>
                    <a:pt x="304800" y="559216"/>
                    <a:pt x="304800" y="1082179"/>
                  </a:cubicBezTo>
                  <a:cubicBezTo>
                    <a:pt x="304800" y="1605142"/>
                    <a:pt x="675751" y="2041464"/>
                    <a:pt x="1168883" y="2142373"/>
                  </a:cubicBezTo>
                  <a:lnTo>
                    <a:pt x="1234583" y="2152400"/>
                  </a:lnTo>
                  <a:lnTo>
                    <a:pt x="1192827" y="2158773"/>
                  </a:lnTo>
                  <a:cubicBezTo>
                    <a:pt x="1156447" y="2162468"/>
                    <a:pt x="1119535" y="2164360"/>
                    <a:pt x="1082180" y="2164360"/>
                  </a:cubicBezTo>
                  <a:cubicBezTo>
                    <a:pt x="484508" y="2164360"/>
                    <a:pt x="0" y="1679852"/>
                    <a:pt x="0" y="1082180"/>
                  </a:cubicBezTo>
                  <a:cubicBezTo>
                    <a:pt x="0" y="484508"/>
                    <a:pt x="484508" y="0"/>
                    <a:pt x="10821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46" name="צורה חופשית: צורה 45">
              <a:extLst>
                <a:ext uri="{FF2B5EF4-FFF2-40B4-BE49-F238E27FC236}">
                  <a16:creationId xmlns:a16="http://schemas.microsoft.com/office/drawing/2014/main" id="{33360E54-BF93-4D5D-9018-8DE8BA0FFEFD}"/>
                </a:ext>
              </a:extLst>
            </p:cNvPr>
            <p:cNvSpPr/>
            <p:nvPr/>
          </p:nvSpPr>
          <p:spPr>
            <a:xfrm rot="14400000">
              <a:off x="11933714" y="6046569"/>
              <a:ext cx="1290884" cy="2263067"/>
            </a:xfrm>
            <a:custGeom>
              <a:avLst/>
              <a:gdLst>
                <a:gd name="connsiteX0" fmla="*/ 1082180 w 1234583"/>
                <a:gd name="connsiteY0" fmla="*/ 0 h 2164360"/>
                <a:gd name="connsiteX1" fmla="*/ 1192827 w 1234583"/>
                <a:gd name="connsiteY1" fmla="*/ 5587 h 2164360"/>
                <a:gd name="connsiteX2" fmla="*/ 1234577 w 1234583"/>
                <a:gd name="connsiteY2" fmla="*/ 11959 h 2164360"/>
                <a:gd name="connsiteX3" fmla="*/ 1168883 w 1234583"/>
                <a:gd name="connsiteY3" fmla="*/ 21985 h 2164360"/>
                <a:gd name="connsiteX4" fmla="*/ 304800 w 1234583"/>
                <a:gd name="connsiteY4" fmla="*/ 1082179 h 2164360"/>
                <a:gd name="connsiteX5" fmla="*/ 1168883 w 1234583"/>
                <a:gd name="connsiteY5" fmla="*/ 2142373 h 2164360"/>
                <a:gd name="connsiteX6" fmla="*/ 1234583 w 1234583"/>
                <a:gd name="connsiteY6" fmla="*/ 2152400 h 2164360"/>
                <a:gd name="connsiteX7" fmla="*/ 1192827 w 1234583"/>
                <a:gd name="connsiteY7" fmla="*/ 2158773 h 2164360"/>
                <a:gd name="connsiteX8" fmla="*/ 1082180 w 1234583"/>
                <a:gd name="connsiteY8" fmla="*/ 2164360 h 2164360"/>
                <a:gd name="connsiteX9" fmla="*/ 0 w 1234583"/>
                <a:gd name="connsiteY9" fmla="*/ 1082180 h 2164360"/>
                <a:gd name="connsiteX10" fmla="*/ 1082180 w 1234583"/>
                <a:gd name="connsiteY10" fmla="*/ 0 h 216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583" h="2164360">
                  <a:moveTo>
                    <a:pt x="1082180" y="0"/>
                  </a:moveTo>
                  <a:cubicBezTo>
                    <a:pt x="1119535" y="0"/>
                    <a:pt x="1156447" y="1893"/>
                    <a:pt x="1192827" y="5587"/>
                  </a:cubicBezTo>
                  <a:lnTo>
                    <a:pt x="1234577" y="11959"/>
                  </a:lnTo>
                  <a:lnTo>
                    <a:pt x="1168883" y="21985"/>
                  </a:lnTo>
                  <a:cubicBezTo>
                    <a:pt x="675751" y="122894"/>
                    <a:pt x="304800" y="559216"/>
                    <a:pt x="304800" y="1082179"/>
                  </a:cubicBezTo>
                  <a:cubicBezTo>
                    <a:pt x="304800" y="1605142"/>
                    <a:pt x="675751" y="2041464"/>
                    <a:pt x="1168883" y="2142373"/>
                  </a:cubicBezTo>
                  <a:lnTo>
                    <a:pt x="1234583" y="2152400"/>
                  </a:lnTo>
                  <a:lnTo>
                    <a:pt x="1192827" y="2158773"/>
                  </a:lnTo>
                  <a:cubicBezTo>
                    <a:pt x="1156447" y="2162468"/>
                    <a:pt x="1119535" y="2164360"/>
                    <a:pt x="1082180" y="2164360"/>
                  </a:cubicBezTo>
                  <a:cubicBezTo>
                    <a:pt x="484508" y="2164360"/>
                    <a:pt x="0" y="1679852"/>
                    <a:pt x="0" y="1082180"/>
                  </a:cubicBezTo>
                  <a:cubicBezTo>
                    <a:pt x="0" y="484508"/>
                    <a:pt x="484508" y="0"/>
                    <a:pt x="10821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47" name="צורה חופשית: צורה 46">
              <a:extLst>
                <a:ext uri="{FF2B5EF4-FFF2-40B4-BE49-F238E27FC236}">
                  <a16:creationId xmlns:a16="http://schemas.microsoft.com/office/drawing/2014/main" id="{C2BE8868-9F3D-48C1-9B96-AFAFF5242D7F}"/>
                </a:ext>
              </a:extLst>
            </p:cNvPr>
            <p:cNvSpPr/>
            <p:nvPr userDrawn="1"/>
          </p:nvSpPr>
          <p:spPr>
            <a:xfrm rot="20700000">
              <a:off x="10508904" y="5911278"/>
              <a:ext cx="1290887" cy="2263062"/>
            </a:xfrm>
            <a:custGeom>
              <a:avLst/>
              <a:gdLst>
                <a:gd name="connsiteX0" fmla="*/ 1082180 w 1234583"/>
                <a:gd name="connsiteY0" fmla="*/ 0 h 2164360"/>
                <a:gd name="connsiteX1" fmla="*/ 1192827 w 1234583"/>
                <a:gd name="connsiteY1" fmla="*/ 5587 h 2164360"/>
                <a:gd name="connsiteX2" fmla="*/ 1234577 w 1234583"/>
                <a:gd name="connsiteY2" fmla="*/ 11959 h 2164360"/>
                <a:gd name="connsiteX3" fmla="*/ 1168883 w 1234583"/>
                <a:gd name="connsiteY3" fmla="*/ 21985 h 2164360"/>
                <a:gd name="connsiteX4" fmla="*/ 304800 w 1234583"/>
                <a:gd name="connsiteY4" fmla="*/ 1082179 h 2164360"/>
                <a:gd name="connsiteX5" fmla="*/ 1168883 w 1234583"/>
                <a:gd name="connsiteY5" fmla="*/ 2142373 h 2164360"/>
                <a:gd name="connsiteX6" fmla="*/ 1234583 w 1234583"/>
                <a:gd name="connsiteY6" fmla="*/ 2152400 h 2164360"/>
                <a:gd name="connsiteX7" fmla="*/ 1192827 w 1234583"/>
                <a:gd name="connsiteY7" fmla="*/ 2158773 h 2164360"/>
                <a:gd name="connsiteX8" fmla="*/ 1082180 w 1234583"/>
                <a:gd name="connsiteY8" fmla="*/ 2164360 h 2164360"/>
                <a:gd name="connsiteX9" fmla="*/ 0 w 1234583"/>
                <a:gd name="connsiteY9" fmla="*/ 1082180 h 2164360"/>
                <a:gd name="connsiteX10" fmla="*/ 1082180 w 1234583"/>
                <a:gd name="connsiteY10" fmla="*/ 0 h 216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583" h="2164360">
                  <a:moveTo>
                    <a:pt x="1082180" y="0"/>
                  </a:moveTo>
                  <a:cubicBezTo>
                    <a:pt x="1119535" y="0"/>
                    <a:pt x="1156447" y="1893"/>
                    <a:pt x="1192827" y="5587"/>
                  </a:cubicBezTo>
                  <a:lnTo>
                    <a:pt x="1234577" y="11959"/>
                  </a:lnTo>
                  <a:lnTo>
                    <a:pt x="1168883" y="21985"/>
                  </a:lnTo>
                  <a:cubicBezTo>
                    <a:pt x="675751" y="122894"/>
                    <a:pt x="304800" y="559216"/>
                    <a:pt x="304800" y="1082179"/>
                  </a:cubicBezTo>
                  <a:cubicBezTo>
                    <a:pt x="304800" y="1605142"/>
                    <a:pt x="675751" y="2041464"/>
                    <a:pt x="1168883" y="2142373"/>
                  </a:cubicBezTo>
                  <a:lnTo>
                    <a:pt x="1234583" y="2152400"/>
                  </a:lnTo>
                  <a:lnTo>
                    <a:pt x="1192827" y="2158773"/>
                  </a:lnTo>
                  <a:cubicBezTo>
                    <a:pt x="1156447" y="2162468"/>
                    <a:pt x="1119535" y="2164360"/>
                    <a:pt x="1082180" y="2164360"/>
                  </a:cubicBezTo>
                  <a:cubicBezTo>
                    <a:pt x="484508" y="2164360"/>
                    <a:pt x="0" y="1679852"/>
                    <a:pt x="0" y="1082180"/>
                  </a:cubicBezTo>
                  <a:cubicBezTo>
                    <a:pt x="0" y="484508"/>
                    <a:pt x="484508" y="0"/>
                    <a:pt x="10821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grpSp>
        <p:nvGrpSpPr>
          <p:cNvPr id="48" name="קבוצה 47">
            <a:extLst>
              <a:ext uri="{FF2B5EF4-FFF2-40B4-BE49-F238E27FC236}">
                <a16:creationId xmlns:a16="http://schemas.microsoft.com/office/drawing/2014/main" id="{F9883BF5-4FD0-4196-B782-C46CAC7707B4}"/>
              </a:ext>
            </a:extLst>
          </p:cNvPr>
          <p:cNvGrpSpPr/>
          <p:nvPr userDrawn="1"/>
        </p:nvGrpSpPr>
        <p:grpSpPr>
          <a:xfrm>
            <a:off x="1400450" y="4738638"/>
            <a:ext cx="614651" cy="569801"/>
            <a:chOff x="10508904" y="5206182"/>
            <a:chExt cx="3201785" cy="2968158"/>
          </a:xfrm>
          <a:solidFill>
            <a:srgbClr val="00599D">
              <a:alpha val="18000"/>
            </a:srgbClr>
          </a:solidFill>
        </p:grpSpPr>
        <p:sp>
          <p:nvSpPr>
            <p:cNvPr id="49" name="צורה חופשית: צורה 48">
              <a:extLst>
                <a:ext uri="{FF2B5EF4-FFF2-40B4-BE49-F238E27FC236}">
                  <a16:creationId xmlns:a16="http://schemas.microsoft.com/office/drawing/2014/main" id="{F98E8CD1-B750-42E8-B7BD-B6C47B92A880}"/>
                </a:ext>
              </a:extLst>
            </p:cNvPr>
            <p:cNvSpPr/>
            <p:nvPr/>
          </p:nvSpPr>
          <p:spPr>
            <a:xfrm rot="7200000">
              <a:off x="11635481" y="4720090"/>
              <a:ext cx="1290884" cy="2263067"/>
            </a:xfrm>
            <a:custGeom>
              <a:avLst/>
              <a:gdLst>
                <a:gd name="connsiteX0" fmla="*/ 1082180 w 1234583"/>
                <a:gd name="connsiteY0" fmla="*/ 0 h 2164360"/>
                <a:gd name="connsiteX1" fmla="*/ 1192827 w 1234583"/>
                <a:gd name="connsiteY1" fmla="*/ 5587 h 2164360"/>
                <a:gd name="connsiteX2" fmla="*/ 1234577 w 1234583"/>
                <a:gd name="connsiteY2" fmla="*/ 11959 h 2164360"/>
                <a:gd name="connsiteX3" fmla="*/ 1168883 w 1234583"/>
                <a:gd name="connsiteY3" fmla="*/ 21985 h 2164360"/>
                <a:gd name="connsiteX4" fmla="*/ 304800 w 1234583"/>
                <a:gd name="connsiteY4" fmla="*/ 1082179 h 2164360"/>
                <a:gd name="connsiteX5" fmla="*/ 1168883 w 1234583"/>
                <a:gd name="connsiteY5" fmla="*/ 2142373 h 2164360"/>
                <a:gd name="connsiteX6" fmla="*/ 1234583 w 1234583"/>
                <a:gd name="connsiteY6" fmla="*/ 2152400 h 2164360"/>
                <a:gd name="connsiteX7" fmla="*/ 1192827 w 1234583"/>
                <a:gd name="connsiteY7" fmla="*/ 2158773 h 2164360"/>
                <a:gd name="connsiteX8" fmla="*/ 1082180 w 1234583"/>
                <a:gd name="connsiteY8" fmla="*/ 2164360 h 2164360"/>
                <a:gd name="connsiteX9" fmla="*/ 0 w 1234583"/>
                <a:gd name="connsiteY9" fmla="*/ 1082180 h 2164360"/>
                <a:gd name="connsiteX10" fmla="*/ 1082180 w 1234583"/>
                <a:gd name="connsiteY10" fmla="*/ 0 h 216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583" h="2164360">
                  <a:moveTo>
                    <a:pt x="1082180" y="0"/>
                  </a:moveTo>
                  <a:cubicBezTo>
                    <a:pt x="1119535" y="0"/>
                    <a:pt x="1156447" y="1893"/>
                    <a:pt x="1192827" y="5587"/>
                  </a:cubicBezTo>
                  <a:lnTo>
                    <a:pt x="1234577" y="11959"/>
                  </a:lnTo>
                  <a:lnTo>
                    <a:pt x="1168883" y="21985"/>
                  </a:lnTo>
                  <a:cubicBezTo>
                    <a:pt x="675751" y="122894"/>
                    <a:pt x="304800" y="559216"/>
                    <a:pt x="304800" y="1082179"/>
                  </a:cubicBezTo>
                  <a:cubicBezTo>
                    <a:pt x="304800" y="1605142"/>
                    <a:pt x="675751" y="2041464"/>
                    <a:pt x="1168883" y="2142373"/>
                  </a:cubicBezTo>
                  <a:lnTo>
                    <a:pt x="1234583" y="2152400"/>
                  </a:lnTo>
                  <a:lnTo>
                    <a:pt x="1192827" y="2158773"/>
                  </a:lnTo>
                  <a:cubicBezTo>
                    <a:pt x="1156447" y="2162468"/>
                    <a:pt x="1119535" y="2164360"/>
                    <a:pt x="1082180" y="2164360"/>
                  </a:cubicBezTo>
                  <a:cubicBezTo>
                    <a:pt x="484508" y="2164360"/>
                    <a:pt x="0" y="1679852"/>
                    <a:pt x="0" y="1082180"/>
                  </a:cubicBezTo>
                  <a:cubicBezTo>
                    <a:pt x="0" y="484508"/>
                    <a:pt x="484508" y="0"/>
                    <a:pt x="10821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50" name="צורה חופשית: צורה 49">
              <a:extLst>
                <a:ext uri="{FF2B5EF4-FFF2-40B4-BE49-F238E27FC236}">
                  <a16:creationId xmlns:a16="http://schemas.microsoft.com/office/drawing/2014/main" id="{1D52D21C-EC92-4072-AE0F-82C895FB3977}"/>
                </a:ext>
              </a:extLst>
            </p:cNvPr>
            <p:cNvSpPr/>
            <p:nvPr/>
          </p:nvSpPr>
          <p:spPr>
            <a:xfrm rot="14400000">
              <a:off x="11933714" y="6046569"/>
              <a:ext cx="1290884" cy="2263067"/>
            </a:xfrm>
            <a:custGeom>
              <a:avLst/>
              <a:gdLst>
                <a:gd name="connsiteX0" fmla="*/ 1082180 w 1234583"/>
                <a:gd name="connsiteY0" fmla="*/ 0 h 2164360"/>
                <a:gd name="connsiteX1" fmla="*/ 1192827 w 1234583"/>
                <a:gd name="connsiteY1" fmla="*/ 5587 h 2164360"/>
                <a:gd name="connsiteX2" fmla="*/ 1234577 w 1234583"/>
                <a:gd name="connsiteY2" fmla="*/ 11959 h 2164360"/>
                <a:gd name="connsiteX3" fmla="*/ 1168883 w 1234583"/>
                <a:gd name="connsiteY3" fmla="*/ 21985 h 2164360"/>
                <a:gd name="connsiteX4" fmla="*/ 304800 w 1234583"/>
                <a:gd name="connsiteY4" fmla="*/ 1082179 h 2164360"/>
                <a:gd name="connsiteX5" fmla="*/ 1168883 w 1234583"/>
                <a:gd name="connsiteY5" fmla="*/ 2142373 h 2164360"/>
                <a:gd name="connsiteX6" fmla="*/ 1234583 w 1234583"/>
                <a:gd name="connsiteY6" fmla="*/ 2152400 h 2164360"/>
                <a:gd name="connsiteX7" fmla="*/ 1192827 w 1234583"/>
                <a:gd name="connsiteY7" fmla="*/ 2158773 h 2164360"/>
                <a:gd name="connsiteX8" fmla="*/ 1082180 w 1234583"/>
                <a:gd name="connsiteY8" fmla="*/ 2164360 h 2164360"/>
                <a:gd name="connsiteX9" fmla="*/ 0 w 1234583"/>
                <a:gd name="connsiteY9" fmla="*/ 1082180 h 2164360"/>
                <a:gd name="connsiteX10" fmla="*/ 1082180 w 1234583"/>
                <a:gd name="connsiteY10" fmla="*/ 0 h 216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583" h="2164360">
                  <a:moveTo>
                    <a:pt x="1082180" y="0"/>
                  </a:moveTo>
                  <a:cubicBezTo>
                    <a:pt x="1119535" y="0"/>
                    <a:pt x="1156447" y="1893"/>
                    <a:pt x="1192827" y="5587"/>
                  </a:cubicBezTo>
                  <a:lnTo>
                    <a:pt x="1234577" y="11959"/>
                  </a:lnTo>
                  <a:lnTo>
                    <a:pt x="1168883" y="21985"/>
                  </a:lnTo>
                  <a:cubicBezTo>
                    <a:pt x="675751" y="122894"/>
                    <a:pt x="304800" y="559216"/>
                    <a:pt x="304800" y="1082179"/>
                  </a:cubicBezTo>
                  <a:cubicBezTo>
                    <a:pt x="304800" y="1605142"/>
                    <a:pt x="675751" y="2041464"/>
                    <a:pt x="1168883" y="2142373"/>
                  </a:cubicBezTo>
                  <a:lnTo>
                    <a:pt x="1234583" y="2152400"/>
                  </a:lnTo>
                  <a:lnTo>
                    <a:pt x="1192827" y="2158773"/>
                  </a:lnTo>
                  <a:cubicBezTo>
                    <a:pt x="1156447" y="2162468"/>
                    <a:pt x="1119535" y="2164360"/>
                    <a:pt x="1082180" y="2164360"/>
                  </a:cubicBezTo>
                  <a:cubicBezTo>
                    <a:pt x="484508" y="2164360"/>
                    <a:pt x="0" y="1679852"/>
                    <a:pt x="0" y="1082180"/>
                  </a:cubicBezTo>
                  <a:cubicBezTo>
                    <a:pt x="0" y="484508"/>
                    <a:pt x="484508" y="0"/>
                    <a:pt x="10821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dirty="0"/>
            </a:p>
          </p:txBody>
        </p:sp>
        <p:sp>
          <p:nvSpPr>
            <p:cNvPr id="51" name="צורה חופשית: צורה 50">
              <a:extLst>
                <a:ext uri="{FF2B5EF4-FFF2-40B4-BE49-F238E27FC236}">
                  <a16:creationId xmlns:a16="http://schemas.microsoft.com/office/drawing/2014/main" id="{10546029-0356-491A-BC61-CD7C32F974F0}"/>
                </a:ext>
              </a:extLst>
            </p:cNvPr>
            <p:cNvSpPr/>
            <p:nvPr userDrawn="1"/>
          </p:nvSpPr>
          <p:spPr>
            <a:xfrm rot="20700000">
              <a:off x="10508904" y="5911278"/>
              <a:ext cx="1290887" cy="2263062"/>
            </a:xfrm>
            <a:custGeom>
              <a:avLst/>
              <a:gdLst>
                <a:gd name="connsiteX0" fmla="*/ 1082180 w 1234583"/>
                <a:gd name="connsiteY0" fmla="*/ 0 h 2164360"/>
                <a:gd name="connsiteX1" fmla="*/ 1192827 w 1234583"/>
                <a:gd name="connsiteY1" fmla="*/ 5587 h 2164360"/>
                <a:gd name="connsiteX2" fmla="*/ 1234577 w 1234583"/>
                <a:gd name="connsiteY2" fmla="*/ 11959 h 2164360"/>
                <a:gd name="connsiteX3" fmla="*/ 1168883 w 1234583"/>
                <a:gd name="connsiteY3" fmla="*/ 21985 h 2164360"/>
                <a:gd name="connsiteX4" fmla="*/ 304800 w 1234583"/>
                <a:gd name="connsiteY4" fmla="*/ 1082179 h 2164360"/>
                <a:gd name="connsiteX5" fmla="*/ 1168883 w 1234583"/>
                <a:gd name="connsiteY5" fmla="*/ 2142373 h 2164360"/>
                <a:gd name="connsiteX6" fmla="*/ 1234583 w 1234583"/>
                <a:gd name="connsiteY6" fmla="*/ 2152400 h 2164360"/>
                <a:gd name="connsiteX7" fmla="*/ 1192827 w 1234583"/>
                <a:gd name="connsiteY7" fmla="*/ 2158773 h 2164360"/>
                <a:gd name="connsiteX8" fmla="*/ 1082180 w 1234583"/>
                <a:gd name="connsiteY8" fmla="*/ 2164360 h 2164360"/>
                <a:gd name="connsiteX9" fmla="*/ 0 w 1234583"/>
                <a:gd name="connsiteY9" fmla="*/ 1082180 h 2164360"/>
                <a:gd name="connsiteX10" fmla="*/ 1082180 w 1234583"/>
                <a:gd name="connsiteY10" fmla="*/ 0 h 216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583" h="2164360">
                  <a:moveTo>
                    <a:pt x="1082180" y="0"/>
                  </a:moveTo>
                  <a:cubicBezTo>
                    <a:pt x="1119535" y="0"/>
                    <a:pt x="1156447" y="1893"/>
                    <a:pt x="1192827" y="5587"/>
                  </a:cubicBezTo>
                  <a:lnTo>
                    <a:pt x="1234577" y="11959"/>
                  </a:lnTo>
                  <a:lnTo>
                    <a:pt x="1168883" y="21985"/>
                  </a:lnTo>
                  <a:cubicBezTo>
                    <a:pt x="675751" y="122894"/>
                    <a:pt x="304800" y="559216"/>
                    <a:pt x="304800" y="1082179"/>
                  </a:cubicBezTo>
                  <a:cubicBezTo>
                    <a:pt x="304800" y="1605142"/>
                    <a:pt x="675751" y="2041464"/>
                    <a:pt x="1168883" y="2142373"/>
                  </a:cubicBezTo>
                  <a:lnTo>
                    <a:pt x="1234583" y="2152400"/>
                  </a:lnTo>
                  <a:lnTo>
                    <a:pt x="1192827" y="2158773"/>
                  </a:lnTo>
                  <a:cubicBezTo>
                    <a:pt x="1156447" y="2162468"/>
                    <a:pt x="1119535" y="2164360"/>
                    <a:pt x="1082180" y="2164360"/>
                  </a:cubicBezTo>
                  <a:cubicBezTo>
                    <a:pt x="484508" y="2164360"/>
                    <a:pt x="0" y="1679852"/>
                    <a:pt x="0" y="1082180"/>
                  </a:cubicBezTo>
                  <a:cubicBezTo>
                    <a:pt x="0" y="484508"/>
                    <a:pt x="484508" y="0"/>
                    <a:pt x="10821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sp>
        <p:nvSpPr>
          <p:cNvPr id="52" name="מלבן 51">
            <a:extLst>
              <a:ext uri="{FF2B5EF4-FFF2-40B4-BE49-F238E27FC236}">
                <a16:creationId xmlns:a16="http://schemas.microsoft.com/office/drawing/2014/main" id="{E77E45C2-40E1-4D0C-9204-9AF5DDA7101D}"/>
              </a:ext>
            </a:extLst>
          </p:cNvPr>
          <p:cNvSpPr/>
          <p:nvPr userDrawn="1"/>
        </p:nvSpPr>
        <p:spPr>
          <a:xfrm>
            <a:off x="11734800" y="2591510"/>
            <a:ext cx="457200" cy="16756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53" name="מלבן 52">
            <a:extLst>
              <a:ext uri="{FF2B5EF4-FFF2-40B4-BE49-F238E27FC236}">
                <a16:creationId xmlns:a16="http://schemas.microsoft.com/office/drawing/2014/main" id="{AFF28C0A-8321-472B-BA1D-01ADD75974A1}"/>
              </a:ext>
            </a:extLst>
          </p:cNvPr>
          <p:cNvSpPr/>
          <p:nvPr userDrawn="1"/>
        </p:nvSpPr>
        <p:spPr>
          <a:xfrm>
            <a:off x="0" y="2591510"/>
            <a:ext cx="457200" cy="16756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8439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תוצאת תמונה עבור רשות המיסים">
            <a:extLst>
              <a:ext uri="{FF2B5EF4-FFF2-40B4-BE49-F238E27FC236}">
                <a16:creationId xmlns:a16="http://schemas.microsoft.com/office/drawing/2014/main" id="{8F6B3ADA-C9C0-4A7F-8114-47F0D23DC5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108" y="6186033"/>
            <a:ext cx="673783" cy="609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קבוצה 20">
            <a:extLst>
              <a:ext uri="{FF2B5EF4-FFF2-40B4-BE49-F238E27FC236}">
                <a16:creationId xmlns:a16="http://schemas.microsoft.com/office/drawing/2014/main" id="{D48217D8-A1E7-48F8-8969-C0CF472CC055}"/>
              </a:ext>
            </a:extLst>
          </p:cNvPr>
          <p:cNvGrpSpPr/>
          <p:nvPr userDrawn="1"/>
        </p:nvGrpSpPr>
        <p:grpSpPr>
          <a:xfrm>
            <a:off x="6754551" y="82697"/>
            <a:ext cx="308083" cy="285603"/>
            <a:chOff x="10508904" y="5206182"/>
            <a:chExt cx="3201785" cy="2968158"/>
          </a:xfrm>
          <a:solidFill>
            <a:srgbClr val="00599D">
              <a:alpha val="18000"/>
            </a:srgbClr>
          </a:solidFill>
        </p:grpSpPr>
        <p:sp>
          <p:nvSpPr>
            <p:cNvPr id="25" name="צורה חופשית: צורה 24">
              <a:extLst>
                <a:ext uri="{FF2B5EF4-FFF2-40B4-BE49-F238E27FC236}">
                  <a16:creationId xmlns:a16="http://schemas.microsoft.com/office/drawing/2014/main" id="{0309FF2A-1CCC-4038-A196-066889D40B62}"/>
                </a:ext>
              </a:extLst>
            </p:cNvPr>
            <p:cNvSpPr/>
            <p:nvPr/>
          </p:nvSpPr>
          <p:spPr>
            <a:xfrm rot="7200000">
              <a:off x="11635481" y="4720090"/>
              <a:ext cx="1290884" cy="2263067"/>
            </a:xfrm>
            <a:custGeom>
              <a:avLst/>
              <a:gdLst>
                <a:gd name="connsiteX0" fmla="*/ 1082180 w 1234583"/>
                <a:gd name="connsiteY0" fmla="*/ 0 h 2164360"/>
                <a:gd name="connsiteX1" fmla="*/ 1192827 w 1234583"/>
                <a:gd name="connsiteY1" fmla="*/ 5587 h 2164360"/>
                <a:gd name="connsiteX2" fmla="*/ 1234577 w 1234583"/>
                <a:gd name="connsiteY2" fmla="*/ 11959 h 2164360"/>
                <a:gd name="connsiteX3" fmla="*/ 1168883 w 1234583"/>
                <a:gd name="connsiteY3" fmla="*/ 21985 h 2164360"/>
                <a:gd name="connsiteX4" fmla="*/ 304800 w 1234583"/>
                <a:gd name="connsiteY4" fmla="*/ 1082179 h 2164360"/>
                <a:gd name="connsiteX5" fmla="*/ 1168883 w 1234583"/>
                <a:gd name="connsiteY5" fmla="*/ 2142373 h 2164360"/>
                <a:gd name="connsiteX6" fmla="*/ 1234583 w 1234583"/>
                <a:gd name="connsiteY6" fmla="*/ 2152400 h 2164360"/>
                <a:gd name="connsiteX7" fmla="*/ 1192827 w 1234583"/>
                <a:gd name="connsiteY7" fmla="*/ 2158773 h 2164360"/>
                <a:gd name="connsiteX8" fmla="*/ 1082180 w 1234583"/>
                <a:gd name="connsiteY8" fmla="*/ 2164360 h 2164360"/>
                <a:gd name="connsiteX9" fmla="*/ 0 w 1234583"/>
                <a:gd name="connsiteY9" fmla="*/ 1082180 h 2164360"/>
                <a:gd name="connsiteX10" fmla="*/ 1082180 w 1234583"/>
                <a:gd name="connsiteY10" fmla="*/ 0 h 216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583" h="2164360">
                  <a:moveTo>
                    <a:pt x="1082180" y="0"/>
                  </a:moveTo>
                  <a:cubicBezTo>
                    <a:pt x="1119535" y="0"/>
                    <a:pt x="1156447" y="1893"/>
                    <a:pt x="1192827" y="5587"/>
                  </a:cubicBezTo>
                  <a:lnTo>
                    <a:pt x="1234577" y="11959"/>
                  </a:lnTo>
                  <a:lnTo>
                    <a:pt x="1168883" y="21985"/>
                  </a:lnTo>
                  <a:cubicBezTo>
                    <a:pt x="675751" y="122894"/>
                    <a:pt x="304800" y="559216"/>
                    <a:pt x="304800" y="1082179"/>
                  </a:cubicBezTo>
                  <a:cubicBezTo>
                    <a:pt x="304800" y="1605142"/>
                    <a:pt x="675751" y="2041464"/>
                    <a:pt x="1168883" y="2142373"/>
                  </a:cubicBezTo>
                  <a:lnTo>
                    <a:pt x="1234583" y="2152400"/>
                  </a:lnTo>
                  <a:lnTo>
                    <a:pt x="1192827" y="2158773"/>
                  </a:lnTo>
                  <a:cubicBezTo>
                    <a:pt x="1156447" y="2162468"/>
                    <a:pt x="1119535" y="2164360"/>
                    <a:pt x="1082180" y="2164360"/>
                  </a:cubicBezTo>
                  <a:cubicBezTo>
                    <a:pt x="484508" y="2164360"/>
                    <a:pt x="0" y="1679852"/>
                    <a:pt x="0" y="1082180"/>
                  </a:cubicBezTo>
                  <a:cubicBezTo>
                    <a:pt x="0" y="484508"/>
                    <a:pt x="484508" y="0"/>
                    <a:pt x="10821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26" name="צורה חופשית: צורה 25">
              <a:extLst>
                <a:ext uri="{FF2B5EF4-FFF2-40B4-BE49-F238E27FC236}">
                  <a16:creationId xmlns:a16="http://schemas.microsoft.com/office/drawing/2014/main" id="{C78A8541-6E79-43FB-A1D7-5D5F2C79D6DF}"/>
                </a:ext>
              </a:extLst>
            </p:cNvPr>
            <p:cNvSpPr/>
            <p:nvPr/>
          </p:nvSpPr>
          <p:spPr>
            <a:xfrm rot="14400000">
              <a:off x="11933714" y="6046569"/>
              <a:ext cx="1290884" cy="2263067"/>
            </a:xfrm>
            <a:custGeom>
              <a:avLst/>
              <a:gdLst>
                <a:gd name="connsiteX0" fmla="*/ 1082180 w 1234583"/>
                <a:gd name="connsiteY0" fmla="*/ 0 h 2164360"/>
                <a:gd name="connsiteX1" fmla="*/ 1192827 w 1234583"/>
                <a:gd name="connsiteY1" fmla="*/ 5587 h 2164360"/>
                <a:gd name="connsiteX2" fmla="*/ 1234577 w 1234583"/>
                <a:gd name="connsiteY2" fmla="*/ 11959 h 2164360"/>
                <a:gd name="connsiteX3" fmla="*/ 1168883 w 1234583"/>
                <a:gd name="connsiteY3" fmla="*/ 21985 h 2164360"/>
                <a:gd name="connsiteX4" fmla="*/ 304800 w 1234583"/>
                <a:gd name="connsiteY4" fmla="*/ 1082179 h 2164360"/>
                <a:gd name="connsiteX5" fmla="*/ 1168883 w 1234583"/>
                <a:gd name="connsiteY5" fmla="*/ 2142373 h 2164360"/>
                <a:gd name="connsiteX6" fmla="*/ 1234583 w 1234583"/>
                <a:gd name="connsiteY6" fmla="*/ 2152400 h 2164360"/>
                <a:gd name="connsiteX7" fmla="*/ 1192827 w 1234583"/>
                <a:gd name="connsiteY7" fmla="*/ 2158773 h 2164360"/>
                <a:gd name="connsiteX8" fmla="*/ 1082180 w 1234583"/>
                <a:gd name="connsiteY8" fmla="*/ 2164360 h 2164360"/>
                <a:gd name="connsiteX9" fmla="*/ 0 w 1234583"/>
                <a:gd name="connsiteY9" fmla="*/ 1082180 h 2164360"/>
                <a:gd name="connsiteX10" fmla="*/ 1082180 w 1234583"/>
                <a:gd name="connsiteY10" fmla="*/ 0 h 216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583" h="2164360">
                  <a:moveTo>
                    <a:pt x="1082180" y="0"/>
                  </a:moveTo>
                  <a:cubicBezTo>
                    <a:pt x="1119535" y="0"/>
                    <a:pt x="1156447" y="1893"/>
                    <a:pt x="1192827" y="5587"/>
                  </a:cubicBezTo>
                  <a:lnTo>
                    <a:pt x="1234577" y="11959"/>
                  </a:lnTo>
                  <a:lnTo>
                    <a:pt x="1168883" y="21985"/>
                  </a:lnTo>
                  <a:cubicBezTo>
                    <a:pt x="675751" y="122894"/>
                    <a:pt x="304800" y="559216"/>
                    <a:pt x="304800" y="1082179"/>
                  </a:cubicBezTo>
                  <a:cubicBezTo>
                    <a:pt x="304800" y="1605142"/>
                    <a:pt x="675751" y="2041464"/>
                    <a:pt x="1168883" y="2142373"/>
                  </a:cubicBezTo>
                  <a:lnTo>
                    <a:pt x="1234583" y="2152400"/>
                  </a:lnTo>
                  <a:lnTo>
                    <a:pt x="1192827" y="2158773"/>
                  </a:lnTo>
                  <a:cubicBezTo>
                    <a:pt x="1156447" y="2162468"/>
                    <a:pt x="1119535" y="2164360"/>
                    <a:pt x="1082180" y="2164360"/>
                  </a:cubicBezTo>
                  <a:cubicBezTo>
                    <a:pt x="484508" y="2164360"/>
                    <a:pt x="0" y="1679852"/>
                    <a:pt x="0" y="1082180"/>
                  </a:cubicBezTo>
                  <a:cubicBezTo>
                    <a:pt x="0" y="484508"/>
                    <a:pt x="484508" y="0"/>
                    <a:pt x="10821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27" name="צורה חופשית: צורה 26">
              <a:extLst>
                <a:ext uri="{FF2B5EF4-FFF2-40B4-BE49-F238E27FC236}">
                  <a16:creationId xmlns:a16="http://schemas.microsoft.com/office/drawing/2014/main" id="{8355E66F-A4AC-449E-93A2-04879D8209D8}"/>
                </a:ext>
              </a:extLst>
            </p:cNvPr>
            <p:cNvSpPr/>
            <p:nvPr userDrawn="1"/>
          </p:nvSpPr>
          <p:spPr>
            <a:xfrm rot="20700000">
              <a:off x="10508904" y="5911278"/>
              <a:ext cx="1290887" cy="2263062"/>
            </a:xfrm>
            <a:custGeom>
              <a:avLst/>
              <a:gdLst>
                <a:gd name="connsiteX0" fmla="*/ 1082180 w 1234583"/>
                <a:gd name="connsiteY0" fmla="*/ 0 h 2164360"/>
                <a:gd name="connsiteX1" fmla="*/ 1192827 w 1234583"/>
                <a:gd name="connsiteY1" fmla="*/ 5587 h 2164360"/>
                <a:gd name="connsiteX2" fmla="*/ 1234577 w 1234583"/>
                <a:gd name="connsiteY2" fmla="*/ 11959 h 2164360"/>
                <a:gd name="connsiteX3" fmla="*/ 1168883 w 1234583"/>
                <a:gd name="connsiteY3" fmla="*/ 21985 h 2164360"/>
                <a:gd name="connsiteX4" fmla="*/ 304800 w 1234583"/>
                <a:gd name="connsiteY4" fmla="*/ 1082179 h 2164360"/>
                <a:gd name="connsiteX5" fmla="*/ 1168883 w 1234583"/>
                <a:gd name="connsiteY5" fmla="*/ 2142373 h 2164360"/>
                <a:gd name="connsiteX6" fmla="*/ 1234583 w 1234583"/>
                <a:gd name="connsiteY6" fmla="*/ 2152400 h 2164360"/>
                <a:gd name="connsiteX7" fmla="*/ 1192827 w 1234583"/>
                <a:gd name="connsiteY7" fmla="*/ 2158773 h 2164360"/>
                <a:gd name="connsiteX8" fmla="*/ 1082180 w 1234583"/>
                <a:gd name="connsiteY8" fmla="*/ 2164360 h 2164360"/>
                <a:gd name="connsiteX9" fmla="*/ 0 w 1234583"/>
                <a:gd name="connsiteY9" fmla="*/ 1082180 h 2164360"/>
                <a:gd name="connsiteX10" fmla="*/ 1082180 w 1234583"/>
                <a:gd name="connsiteY10" fmla="*/ 0 h 216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583" h="2164360">
                  <a:moveTo>
                    <a:pt x="1082180" y="0"/>
                  </a:moveTo>
                  <a:cubicBezTo>
                    <a:pt x="1119535" y="0"/>
                    <a:pt x="1156447" y="1893"/>
                    <a:pt x="1192827" y="5587"/>
                  </a:cubicBezTo>
                  <a:lnTo>
                    <a:pt x="1234577" y="11959"/>
                  </a:lnTo>
                  <a:lnTo>
                    <a:pt x="1168883" y="21985"/>
                  </a:lnTo>
                  <a:cubicBezTo>
                    <a:pt x="675751" y="122894"/>
                    <a:pt x="304800" y="559216"/>
                    <a:pt x="304800" y="1082179"/>
                  </a:cubicBezTo>
                  <a:cubicBezTo>
                    <a:pt x="304800" y="1605142"/>
                    <a:pt x="675751" y="2041464"/>
                    <a:pt x="1168883" y="2142373"/>
                  </a:cubicBezTo>
                  <a:lnTo>
                    <a:pt x="1234583" y="2152400"/>
                  </a:lnTo>
                  <a:lnTo>
                    <a:pt x="1192827" y="2158773"/>
                  </a:lnTo>
                  <a:cubicBezTo>
                    <a:pt x="1156447" y="2162468"/>
                    <a:pt x="1119535" y="2164360"/>
                    <a:pt x="1082180" y="2164360"/>
                  </a:cubicBezTo>
                  <a:cubicBezTo>
                    <a:pt x="484508" y="2164360"/>
                    <a:pt x="0" y="1679852"/>
                    <a:pt x="0" y="1082180"/>
                  </a:cubicBezTo>
                  <a:cubicBezTo>
                    <a:pt x="0" y="484508"/>
                    <a:pt x="484508" y="0"/>
                    <a:pt x="10821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dirty="0"/>
            </a:p>
          </p:txBody>
        </p:sp>
      </p:grpSp>
      <p:grpSp>
        <p:nvGrpSpPr>
          <p:cNvPr id="28" name="קבוצה 27">
            <a:extLst>
              <a:ext uri="{FF2B5EF4-FFF2-40B4-BE49-F238E27FC236}">
                <a16:creationId xmlns:a16="http://schemas.microsoft.com/office/drawing/2014/main" id="{841A5B1C-EB01-41C1-9774-6BB3DD679D7F}"/>
              </a:ext>
            </a:extLst>
          </p:cNvPr>
          <p:cNvGrpSpPr/>
          <p:nvPr userDrawn="1"/>
        </p:nvGrpSpPr>
        <p:grpSpPr>
          <a:xfrm>
            <a:off x="11183229" y="5628350"/>
            <a:ext cx="634862" cy="588538"/>
            <a:chOff x="10508904" y="5206182"/>
            <a:chExt cx="3201785" cy="2968158"/>
          </a:xfrm>
          <a:solidFill>
            <a:srgbClr val="00599D">
              <a:alpha val="18000"/>
            </a:srgbClr>
          </a:solidFill>
        </p:grpSpPr>
        <p:sp>
          <p:nvSpPr>
            <p:cNvPr id="29" name="צורה חופשית: צורה 28">
              <a:extLst>
                <a:ext uri="{FF2B5EF4-FFF2-40B4-BE49-F238E27FC236}">
                  <a16:creationId xmlns:a16="http://schemas.microsoft.com/office/drawing/2014/main" id="{B9E19E74-97DA-45CC-8BB6-92DD417D6D17}"/>
                </a:ext>
              </a:extLst>
            </p:cNvPr>
            <p:cNvSpPr/>
            <p:nvPr/>
          </p:nvSpPr>
          <p:spPr>
            <a:xfrm rot="7200000">
              <a:off x="11635481" y="4720090"/>
              <a:ext cx="1290884" cy="2263067"/>
            </a:xfrm>
            <a:custGeom>
              <a:avLst/>
              <a:gdLst>
                <a:gd name="connsiteX0" fmla="*/ 1082180 w 1234583"/>
                <a:gd name="connsiteY0" fmla="*/ 0 h 2164360"/>
                <a:gd name="connsiteX1" fmla="*/ 1192827 w 1234583"/>
                <a:gd name="connsiteY1" fmla="*/ 5587 h 2164360"/>
                <a:gd name="connsiteX2" fmla="*/ 1234577 w 1234583"/>
                <a:gd name="connsiteY2" fmla="*/ 11959 h 2164360"/>
                <a:gd name="connsiteX3" fmla="*/ 1168883 w 1234583"/>
                <a:gd name="connsiteY3" fmla="*/ 21985 h 2164360"/>
                <a:gd name="connsiteX4" fmla="*/ 304800 w 1234583"/>
                <a:gd name="connsiteY4" fmla="*/ 1082179 h 2164360"/>
                <a:gd name="connsiteX5" fmla="*/ 1168883 w 1234583"/>
                <a:gd name="connsiteY5" fmla="*/ 2142373 h 2164360"/>
                <a:gd name="connsiteX6" fmla="*/ 1234583 w 1234583"/>
                <a:gd name="connsiteY6" fmla="*/ 2152400 h 2164360"/>
                <a:gd name="connsiteX7" fmla="*/ 1192827 w 1234583"/>
                <a:gd name="connsiteY7" fmla="*/ 2158773 h 2164360"/>
                <a:gd name="connsiteX8" fmla="*/ 1082180 w 1234583"/>
                <a:gd name="connsiteY8" fmla="*/ 2164360 h 2164360"/>
                <a:gd name="connsiteX9" fmla="*/ 0 w 1234583"/>
                <a:gd name="connsiteY9" fmla="*/ 1082180 h 2164360"/>
                <a:gd name="connsiteX10" fmla="*/ 1082180 w 1234583"/>
                <a:gd name="connsiteY10" fmla="*/ 0 h 216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583" h="2164360">
                  <a:moveTo>
                    <a:pt x="1082180" y="0"/>
                  </a:moveTo>
                  <a:cubicBezTo>
                    <a:pt x="1119535" y="0"/>
                    <a:pt x="1156447" y="1893"/>
                    <a:pt x="1192827" y="5587"/>
                  </a:cubicBezTo>
                  <a:lnTo>
                    <a:pt x="1234577" y="11959"/>
                  </a:lnTo>
                  <a:lnTo>
                    <a:pt x="1168883" y="21985"/>
                  </a:lnTo>
                  <a:cubicBezTo>
                    <a:pt x="675751" y="122894"/>
                    <a:pt x="304800" y="559216"/>
                    <a:pt x="304800" y="1082179"/>
                  </a:cubicBezTo>
                  <a:cubicBezTo>
                    <a:pt x="304800" y="1605142"/>
                    <a:pt x="675751" y="2041464"/>
                    <a:pt x="1168883" y="2142373"/>
                  </a:cubicBezTo>
                  <a:lnTo>
                    <a:pt x="1234583" y="2152400"/>
                  </a:lnTo>
                  <a:lnTo>
                    <a:pt x="1192827" y="2158773"/>
                  </a:lnTo>
                  <a:cubicBezTo>
                    <a:pt x="1156447" y="2162468"/>
                    <a:pt x="1119535" y="2164360"/>
                    <a:pt x="1082180" y="2164360"/>
                  </a:cubicBezTo>
                  <a:cubicBezTo>
                    <a:pt x="484508" y="2164360"/>
                    <a:pt x="0" y="1679852"/>
                    <a:pt x="0" y="1082180"/>
                  </a:cubicBezTo>
                  <a:cubicBezTo>
                    <a:pt x="0" y="484508"/>
                    <a:pt x="484508" y="0"/>
                    <a:pt x="10821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30" name="צורה חופשית: צורה 29">
              <a:extLst>
                <a:ext uri="{FF2B5EF4-FFF2-40B4-BE49-F238E27FC236}">
                  <a16:creationId xmlns:a16="http://schemas.microsoft.com/office/drawing/2014/main" id="{5DC32A9E-F40C-4E1C-9852-2717A980C767}"/>
                </a:ext>
              </a:extLst>
            </p:cNvPr>
            <p:cNvSpPr/>
            <p:nvPr/>
          </p:nvSpPr>
          <p:spPr>
            <a:xfrm rot="14400000">
              <a:off x="11933714" y="6046569"/>
              <a:ext cx="1290884" cy="2263067"/>
            </a:xfrm>
            <a:custGeom>
              <a:avLst/>
              <a:gdLst>
                <a:gd name="connsiteX0" fmla="*/ 1082180 w 1234583"/>
                <a:gd name="connsiteY0" fmla="*/ 0 h 2164360"/>
                <a:gd name="connsiteX1" fmla="*/ 1192827 w 1234583"/>
                <a:gd name="connsiteY1" fmla="*/ 5587 h 2164360"/>
                <a:gd name="connsiteX2" fmla="*/ 1234577 w 1234583"/>
                <a:gd name="connsiteY2" fmla="*/ 11959 h 2164360"/>
                <a:gd name="connsiteX3" fmla="*/ 1168883 w 1234583"/>
                <a:gd name="connsiteY3" fmla="*/ 21985 h 2164360"/>
                <a:gd name="connsiteX4" fmla="*/ 304800 w 1234583"/>
                <a:gd name="connsiteY4" fmla="*/ 1082179 h 2164360"/>
                <a:gd name="connsiteX5" fmla="*/ 1168883 w 1234583"/>
                <a:gd name="connsiteY5" fmla="*/ 2142373 h 2164360"/>
                <a:gd name="connsiteX6" fmla="*/ 1234583 w 1234583"/>
                <a:gd name="connsiteY6" fmla="*/ 2152400 h 2164360"/>
                <a:gd name="connsiteX7" fmla="*/ 1192827 w 1234583"/>
                <a:gd name="connsiteY7" fmla="*/ 2158773 h 2164360"/>
                <a:gd name="connsiteX8" fmla="*/ 1082180 w 1234583"/>
                <a:gd name="connsiteY8" fmla="*/ 2164360 h 2164360"/>
                <a:gd name="connsiteX9" fmla="*/ 0 w 1234583"/>
                <a:gd name="connsiteY9" fmla="*/ 1082180 h 2164360"/>
                <a:gd name="connsiteX10" fmla="*/ 1082180 w 1234583"/>
                <a:gd name="connsiteY10" fmla="*/ 0 h 216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583" h="2164360">
                  <a:moveTo>
                    <a:pt x="1082180" y="0"/>
                  </a:moveTo>
                  <a:cubicBezTo>
                    <a:pt x="1119535" y="0"/>
                    <a:pt x="1156447" y="1893"/>
                    <a:pt x="1192827" y="5587"/>
                  </a:cubicBezTo>
                  <a:lnTo>
                    <a:pt x="1234577" y="11959"/>
                  </a:lnTo>
                  <a:lnTo>
                    <a:pt x="1168883" y="21985"/>
                  </a:lnTo>
                  <a:cubicBezTo>
                    <a:pt x="675751" y="122894"/>
                    <a:pt x="304800" y="559216"/>
                    <a:pt x="304800" y="1082179"/>
                  </a:cubicBezTo>
                  <a:cubicBezTo>
                    <a:pt x="304800" y="1605142"/>
                    <a:pt x="675751" y="2041464"/>
                    <a:pt x="1168883" y="2142373"/>
                  </a:cubicBezTo>
                  <a:lnTo>
                    <a:pt x="1234583" y="2152400"/>
                  </a:lnTo>
                  <a:lnTo>
                    <a:pt x="1192827" y="2158773"/>
                  </a:lnTo>
                  <a:cubicBezTo>
                    <a:pt x="1156447" y="2162468"/>
                    <a:pt x="1119535" y="2164360"/>
                    <a:pt x="1082180" y="2164360"/>
                  </a:cubicBezTo>
                  <a:cubicBezTo>
                    <a:pt x="484508" y="2164360"/>
                    <a:pt x="0" y="1679852"/>
                    <a:pt x="0" y="1082180"/>
                  </a:cubicBezTo>
                  <a:cubicBezTo>
                    <a:pt x="0" y="484508"/>
                    <a:pt x="484508" y="0"/>
                    <a:pt x="10821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31" name="צורה חופשית: צורה 30">
              <a:extLst>
                <a:ext uri="{FF2B5EF4-FFF2-40B4-BE49-F238E27FC236}">
                  <a16:creationId xmlns:a16="http://schemas.microsoft.com/office/drawing/2014/main" id="{63143222-3004-49D1-8793-8B30201C1722}"/>
                </a:ext>
              </a:extLst>
            </p:cNvPr>
            <p:cNvSpPr/>
            <p:nvPr userDrawn="1"/>
          </p:nvSpPr>
          <p:spPr>
            <a:xfrm rot="20700000">
              <a:off x="10508904" y="5911278"/>
              <a:ext cx="1290887" cy="2263062"/>
            </a:xfrm>
            <a:custGeom>
              <a:avLst/>
              <a:gdLst>
                <a:gd name="connsiteX0" fmla="*/ 1082180 w 1234583"/>
                <a:gd name="connsiteY0" fmla="*/ 0 h 2164360"/>
                <a:gd name="connsiteX1" fmla="*/ 1192827 w 1234583"/>
                <a:gd name="connsiteY1" fmla="*/ 5587 h 2164360"/>
                <a:gd name="connsiteX2" fmla="*/ 1234577 w 1234583"/>
                <a:gd name="connsiteY2" fmla="*/ 11959 h 2164360"/>
                <a:gd name="connsiteX3" fmla="*/ 1168883 w 1234583"/>
                <a:gd name="connsiteY3" fmla="*/ 21985 h 2164360"/>
                <a:gd name="connsiteX4" fmla="*/ 304800 w 1234583"/>
                <a:gd name="connsiteY4" fmla="*/ 1082179 h 2164360"/>
                <a:gd name="connsiteX5" fmla="*/ 1168883 w 1234583"/>
                <a:gd name="connsiteY5" fmla="*/ 2142373 h 2164360"/>
                <a:gd name="connsiteX6" fmla="*/ 1234583 w 1234583"/>
                <a:gd name="connsiteY6" fmla="*/ 2152400 h 2164360"/>
                <a:gd name="connsiteX7" fmla="*/ 1192827 w 1234583"/>
                <a:gd name="connsiteY7" fmla="*/ 2158773 h 2164360"/>
                <a:gd name="connsiteX8" fmla="*/ 1082180 w 1234583"/>
                <a:gd name="connsiteY8" fmla="*/ 2164360 h 2164360"/>
                <a:gd name="connsiteX9" fmla="*/ 0 w 1234583"/>
                <a:gd name="connsiteY9" fmla="*/ 1082180 h 2164360"/>
                <a:gd name="connsiteX10" fmla="*/ 1082180 w 1234583"/>
                <a:gd name="connsiteY10" fmla="*/ 0 h 216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583" h="2164360">
                  <a:moveTo>
                    <a:pt x="1082180" y="0"/>
                  </a:moveTo>
                  <a:cubicBezTo>
                    <a:pt x="1119535" y="0"/>
                    <a:pt x="1156447" y="1893"/>
                    <a:pt x="1192827" y="5587"/>
                  </a:cubicBezTo>
                  <a:lnTo>
                    <a:pt x="1234577" y="11959"/>
                  </a:lnTo>
                  <a:lnTo>
                    <a:pt x="1168883" y="21985"/>
                  </a:lnTo>
                  <a:cubicBezTo>
                    <a:pt x="675751" y="122894"/>
                    <a:pt x="304800" y="559216"/>
                    <a:pt x="304800" y="1082179"/>
                  </a:cubicBezTo>
                  <a:cubicBezTo>
                    <a:pt x="304800" y="1605142"/>
                    <a:pt x="675751" y="2041464"/>
                    <a:pt x="1168883" y="2142373"/>
                  </a:cubicBezTo>
                  <a:lnTo>
                    <a:pt x="1234583" y="2152400"/>
                  </a:lnTo>
                  <a:lnTo>
                    <a:pt x="1192827" y="2158773"/>
                  </a:lnTo>
                  <a:cubicBezTo>
                    <a:pt x="1156447" y="2162468"/>
                    <a:pt x="1119535" y="2164360"/>
                    <a:pt x="1082180" y="2164360"/>
                  </a:cubicBezTo>
                  <a:cubicBezTo>
                    <a:pt x="484508" y="2164360"/>
                    <a:pt x="0" y="1679852"/>
                    <a:pt x="0" y="1082180"/>
                  </a:cubicBezTo>
                  <a:cubicBezTo>
                    <a:pt x="0" y="484508"/>
                    <a:pt x="484508" y="0"/>
                    <a:pt x="10821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grpSp>
        <p:nvGrpSpPr>
          <p:cNvPr id="32" name="קבוצה 31">
            <a:extLst>
              <a:ext uri="{FF2B5EF4-FFF2-40B4-BE49-F238E27FC236}">
                <a16:creationId xmlns:a16="http://schemas.microsoft.com/office/drawing/2014/main" id="{D7DA5916-92D6-4C8A-B70C-3C8D3ABA5EAB}"/>
              </a:ext>
            </a:extLst>
          </p:cNvPr>
          <p:cNvGrpSpPr/>
          <p:nvPr userDrawn="1"/>
        </p:nvGrpSpPr>
        <p:grpSpPr>
          <a:xfrm>
            <a:off x="128861" y="3249414"/>
            <a:ext cx="615113" cy="570230"/>
            <a:chOff x="10508904" y="5206182"/>
            <a:chExt cx="3201785" cy="2968158"/>
          </a:xfrm>
          <a:solidFill>
            <a:srgbClr val="00599D">
              <a:alpha val="18000"/>
            </a:srgbClr>
          </a:solidFill>
        </p:grpSpPr>
        <p:sp>
          <p:nvSpPr>
            <p:cNvPr id="33" name="צורה חופשית: צורה 32">
              <a:extLst>
                <a:ext uri="{FF2B5EF4-FFF2-40B4-BE49-F238E27FC236}">
                  <a16:creationId xmlns:a16="http://schemas.microsoft.com/office/drawing/2014/main" id="{9C193154-83CD-4FFF-80B6-6D424550578F}"/>
                </a:ext>
              </a:extLst>
            </p:cNvPr>
            <p:cNvSpPr/>
            <p:nvPr/>
          </p:nvSpPr>
          <p:spPr>
            <a:xfrm rot="7200000">
              <a:off x="11635481" y="4720090"/>
              <a:ext cx="1290884" cy="2263067"/>
            </a:xfrm>
            <a:custGeom>
              <a:avLst/>
              <a:gdLst>
                <a:gd name="connsiteX0" fmla="*/ 1082180 w 1234583"/>
                <a:gd name="connsiteY0" fmla="*/ 0 h 2164360"/>
                <a:gd name="connsiteX1" fmla="*/ 1192827 w 1234583"/>
                <a:gd name="connsiteY1" fmla="*/ 5587 h 2164360"/>
                <a:gd name="connsiteX2" fmla="*/ 1234577 w 1234583"/>
                <a:gd name="connsiteY2" fmla="*/ 11959 h 2164360"/>
                <a:gd name="connsiteX3" fmla="*/ 1168883 w 1234583"/>
                <a:gd name="connsiteY3" fmla="*/ 21985 h 2164360"/>
                <a:gd name="connsiteX4" fmla="*/ 304800 w 1234583"/>
                <a:gd name="connsiteY4" fmla="*/ 1082179 h 2164360"/>
                <a:gd name="connsiteX5" fmla="*/ 1168883 w 1234583"/>
                <a:gd name="connsiteY5" fmla="*/ 2142373 h 2164360"/>
                <a:gd name="connsiteX6" fmla="*/ 1234583 w 1234583"/>
                <a:gd name="connsiteY6" fmla="*/ 2152400 h 2164360"/>
                <a:gd name="connsiteX7" fmla="*/ 1192827 w 1234583"/>
                <a:gd name="connsiteY7" fmla="*/ 2158773 h 2164360"/>
                <a:gd name="connsiteX8" fmla="*/ 1082180 w 1234583"/>
                <a:gd name="connsiteY8" fmla="*/ 2164360 h 2164360"/>
                <a:gd name="connsiteX9" fmla="*/ 0 w 1234583"/>
                <a:gd name="connsiteY9" fmla="*/ 1082180 h 2164360"/>
                <a:gd name="connsiteX10" fmla="*/ 1082180 w 1234583"/>
                <a:gd name="connsiteY10" fmla="*/ 0 h 216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583" h="2164360">
                  <a:moveTo>
                    <a:pt x="1082180" y="0"/>
                  </a:moveTo>
                  <a:cubicBezTo>
                    <a:pt x="1119535" y="0"/>
                    <a:pt x="1156447" y="1893"/>
                    <a:pt x="1192827" y="5587"/>
                  </a:cubicBezTo>
                  <a:lnTo>
                    <a:pt x="1234577" y="11959"/>
                  </a:lnTo>
                  <a:lnTo>
                    <a:pt x="1168883" y="21985"/>
                  </a:lnTo>
                  <a:cubicBezTo>
                    <a:pt x="675751" y="122894"/>
                    <a:pt x="304800" y="559216"/>
                    <a:pt x="304800" y="1082179"/>
                  </a:cubicBezTo>
                  <a:cubicBezTo>
                    <a:pt x="304800" y="1605142"/>
                    <a:pt x="675751" y="2041464"/>
                    <a:pt x="1168883" y="2142373"/>
                  </a:cubicBezTo>
                  <a:lnTo>
                    <a:pt x="1234583" y="2152400"/>
                  </a:lnTo>
                  <a:lnTo>
                    <a:pt x="1192827" y="2158773"/>
                  </a:lnTo>
                  <a:cubicBezTo>
                    <a:pt x="1156447" y="2162468"/>
                    <a:pt x="1119535" y="2164360"/>
                    <a:pt x="1082180" y="2164360"/>
                  </a:cubicBezTo>
                  <a:cubicBezTo>
                    <a:pt x="484508" y="2164360"/>
                    <a:pt x="0" y="1679852"/>
                    <a:pt x="0" y="1082180"/>
                  </a:cubicBezTo>
                  <a:cubicBezTo>
                    <a:pt x="0" y="484508"/>
                    <a:pt x="484508" y="0"/>
                    <a:pt x="10821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34" name="צורה חופשית: צורה 33">
              <a:extLst>
                <a:ext uri="{FF2B5EF4-FFF2-40B4-BE49-F238E27FC236}">
                  <a16:creationId xmlns:a16="http://schemas.microsoft.com/office/drawing/2014/main" id="{19D58C8E-ACEB-4386-ACFD-C88FCD86C7E0}"/>
                </a:ext>
              </a:extLst>
            </p:cNvPr>
            <p:cNvSpPr/>
            <p:nvPr/>
          </p:nvSpPr>
          <p:spPr>
            <a:xfrm rot="14400000">
              <a:off x="11933714" y="6046569"/>
              <a:ext cx="1290884" cy="2263067"/>
            </a:xfrm>
            <a:custGeom>
              <a:avLst/>
              <a:gdLst>
                <a:gd name="connsiteX0" fmla="*/ 1082180 w 1234583"/>
                <a:gd name="connsiteY0" fmla="*/ 0 h 2164360"/>
                <a:gd name="connsiteX1" fmla="*/ 1192827 w 1234583"/>
                <a:gd name="connsiteY1" fmla="*/ 5587 h 2164360"/>
                <a:gd name="connsiteX2" fmla="*/ 1234577 w 1234583"/>
                <a:gd name="connsiteY2" fmla="*/ 11959 h 2164360"/>
                <a:gd name="connsiteX3" fmla="*/ 1168883 w 1234583"/>
                <a:gd name="connsiteY3" fmla="*/ 21985 h 2164360"/>
                <a:gd name="connsiteX4" fmla="*/ 304800 w 1234583"/>
                <a:gd name="connsiteY4" fmla="*/ 1082179 h 2164360"/>
                <a:gd name="connsiteX5" fmla="*/ 1168883 w 1234583"/>
                <a:gd name="connsiteY5" fmla="*/ 2142373 h 2164360"/>
                <a:gd name="connsiteX6" fmla="*/ 1234583 w 1234583"/>
                <a:gd name="connsiteY6" fmla="*/ 2152400 h 2164360"/>
                <a:gd name="connsiteX7" fmla="*/ 1192827 w 1234583"/>
                <a:gd name="connsiteY7" fmla="*/ 2158773 h 2164360"/>
                <a:gd name="connsiteX8" fmla="*/ 1082180 w 1234583"/>
                <a:gd name="connsiteY8" fmla="*/ 2164360 h 2164360"/>
                <a:gd name="connsiteX9" fmla="*/ 0 w 1234583"/>
                <a:gd name="connsiteY9" fmla="*/ 1082180 h 2164360"/>
                <a:gd name="connsiteX10" fmla="*/ 1082180 w 1234583"/>
                <a:gd name="connsiteY10" fmla="*/ 0 h 216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583" h="2164360">
                  <a:moveTo>
                    <a:pt x="1082180" y="0"/>
                  </a:moveTo>
                  <a:cubicBezTo>
                    <a:pt x="1119535" y="0"/>
                    <a:pt x="1156447" y="1893"/>
                    <a:pt x="1192827" y="5587"/>
                  </a:cubicBezTo>
                  <a:lnTo>
                    <a:pt x="1234577" y="11959"/>
                  </a:lnTo>
                  <a:lnTo>
                    <a:pt x="1168883" y="21985"/>
                  </a:lnTo>
                  <a:cubicBezTo>
                    <a:pt x="675751" y="122894"/>
                    <a:pt x="304800" y="559216"/>
                    <a:pt x="304800" y="1082179"/>
                  </a:cubicBezTo>
                  <a:cubicBezTo>
                    <a:pt x="304800" y="1605142"/>
                    <a:pt x="675751" y="2041464"/>
                    <a:pt x="1168883" y="2142373"/>
                  </a:cubicBezTo>
                  <a:lnTo>
                    <a:pt x="1234583" y="2152400"/>
                  </a:lnTo>
                  <a:lnTo>
                    <a:pt x="1192827" y="2158773"/>
                  </a:lnTo>
                  <a:cubicBezTo>
                    <a:pt x="1156447" y="2162468"/>
                    <a:pt x="1119535" y="2164360"/>
                    <a:pt x="1082180" y="2164360"/>
                  </a:cubicBezTo>
                  <a:cubicBezTo>
                    <a:pt x="484508" y="2164360"/>
                    <a:pt x="0" y="1679852"/>
                    <a:pt x="0" y="1082180"/>
                  </a:cubicBezTo>
                  <a:cubicBezTo>
                    <a:pt x="0" y="484508"/>
                    <a:pt x="484508" y="0"/>
                    <a:pt x="10821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35" name="צורה חופשית: צורה 34">
              <a:extLst>
                <a:ext uri="{FF2B5EF4-FFF2-40B4-BE49-F238E27FC236}">
                  <a16:creationId xmlns:a16="http://schemas.microsoft.com/office/drawing/2014/main" id="{CF08B0DD-9711-4738-ADB1-4F81271D2CB2}"/>
                </a:ext>
              </a:extLst>
            </p:cNvPr>
            <p:cNvSpPr/>
            <p:nvPr userDrawn="1"/>
          </p:nvSpPr>
          <p:spPr>
            <a:xfrm rot="20700000">
              <a:off x="10508904" y="5911278"/>
              <a:ext cx="1290887" cy="2263062"/>
            </a:xfrm>
            <a:custGeom>
              <a:avLst/>
              <a:gdLst>
                <a:gd name="connsiteX0" fmla="*/ 1082180 w 1234583"/>
                <a:gd name="connsiteY0" fmla="*/ 0 h 2164360"/>
                <a:gd name="connsiteX1" fmla="*/ 1192827 w 1234583"/>
                <a:gd name="connsiteY1" fmla="*/ 5587 h 2164360"/>
                <a:gd name="connsiteX2" fmla="*/ 1234577 w 1234583"/>
                <a:gd name="connsiteY2" fmla="*/ 11959 h 2164360"/>
                <a:gd name="connsiteX3" fmla="*/ 1168883 w 1234583"/>
                <a:gd name="connsiteY3" fmla="*/ 21985 h 2164360"/>
                <a:gd name="connsiteX4" fmla="*/ 304800 w 1234583"/>
                <a:gd name="connsiteY4" fmla="*/ 1082179 h 2164360"/>
                <a:gd name="connsiteX5" fmla="*/ 1168883 w 1234583"/>
                <a:gd name="connsiteY5" fmla="*/ 2142373 h 2164360"/>
                <a:gd name="connsiteX6" fmla="*/ 1234583 w 1234583"/>
                <a:gd name="connsiteY6" fmla="*/ 2152400 h 2164360"/>
                <a:gd name="connsiteX7" fmla="*/ 1192827 w 1234583"/>
                <a:gd name="connsiteY7" fmla="*/ 2158773 h 2164360"/>
                <a:gd name="connsiteX8" fmla="*/ 1082180 w 1234583"/>
                <a:gd name="connsiteY8" fmla="*/ 2164360 h 2164360"/>
                <a:gd name="connsiteX9" fmla="*/ 0 w 1234583"/>
                <a:gd name="connsiteY9" fmla="*/ 1082180 h 2164360"/>
                <a:gd name="connsiteX10" fmla="*/ 1082180 w 1234583"/>
                <a:gd name="connsiteY10" fmla="*/ 0 h 216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583" h="2164360">
                  <a:moveTo>
                    <a:pt x="1082180" y="0"/>
                  </a:moveTo>
                  <a:cubicBezTo>
                    <a:pt x="1119535" y="0"/>
                    <a:pt x="1156447" y="1893"/>
                    <a:pt x="1192827" y="5587"/>
                  </a:cubicBezTo>
                  <a:lnTo>
                    <a:pt x="1234577" y="11959"/>
                  </a:lnTo>
                  <a:lnTo>
                    <a:pt x="1168883" y="21985"/>
                  </a:lnTo>
                  <a:cubicBezTo>
                    <a:pt x="675751" y="122894"/>
                    <a:pt x="304800" y="559216"/>
                    <a:pt x="304800" y="1082179"/>
                  </a:cubicBezTo>
                  <a:cubicBezTo>
                    <a:pt x="304800" y="1605142"/>
                    <a:pt x="675751" y="2041464"/>
                    <a:pt x="1168883" y="2142373"/>
                  </a:cubicBezTo>
                  <a:lnTo>
                    <a:pt x="1234583" y="2152400"/>
                  </a:lnTo>
                  <a:lnTo>
                    <a:pt x="1192827" y="2158773"/>
                  </a:lnTo>
                  <a:cubicBezTo>
                    <a:pt x="1156447" y="2162468"/>
                    <a:pt x="1119535" y="2164360"/>
                    <a:pt x="1082180" y="2164360"/>
                  </a:cubicBezTo>
                  <a:cubicBezTo>
                    <a:pt x="484508" y="2164360"/>
                    <a:pt x="0" y="1679852"/>
                    <a:pt x="0" y="1082180"/>
                  </a:cubicBezTo>
                  <a:cubicBezTo>
                    <a:pt x="0" y="484508"/>
                    <a:pt x="484508" y="0"/>
                    <a:pt x="10821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grpSp>
        <p:nvGrpSpPr>
          <p:cNvPr id="24" name="קבוצה 23">
            <a:extLst>
              <a:ext uri="{FF2B5EF4-FFF2-40B4-BE49-F238E27FC236}">
                <a16:creationId xmlns:a16="http://schemas.microsoft.com/office/drawing/2014/main" id="{0A9CF806-8DBE-4F14-BAE3-595E0810DB09}"/>
              </a:ext>
            </a:extLst>
          </p:cNvPr>
          <p:cNvGrpSpPr/>
          <p:nvPr userDrawn="1"/>
        </p:nvGrpSpPr>
        <p:grpSpPr>
          <a:xfrm>
            <a:off x="181495" y="188551"/>
            <a:ext cx="11829011" cy="990139"/>
            <a:chOff x="199504" y="432262"/>
            <a:chExt cx="11829011" cy="668456"/>
          </a:xfrm>
        </p:grpSpPr>
        <p:sp>
          <p:nvSpPr>
            <p:cNvPr id="17" name="מלבן 16">
              <a:extLst>
                <a:ext uri="{FF2B5EF4-FFF2-40B4-BE49-F238E27FC236}">
                  <a16:creationId xmlns:a16="http://schemas.microsoft.com/office/drawing/2014/main" id="{3D21950A-275D-4F0B-83FE-362015FDC21C}"/>
                </a:ext>
              </a:extLst>
            </p:cNvPr>
            <p:cNvSpPr/>
            <p:nvPr userDrawn="1"/>
          </p:nvSpPr>
          <p:spPr>
            <a:xfrm>
              <a:off x="199504" y="432262"/>
              <a:ext cx="11829011" cy="66845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23" name="מלבן 22">
              <a:extLst>
                <a:ext uri="{FF2B5EF4-FFF2-40B4-BE49-F238E27FC236}">
                  <a16:creationId xmlns:a16="http://schemas.microsoft.com/office/drawing/2014/main" id="{F873E72F-A280-4F45-876A-90BCA6C0521A}"/>
                </a:ext>
              </a:extLst>
            </p:cNvPr>
            <p:cNvSpPr/>
            <p:nvPr userDrawn="1"/>
          </p:nvSpPr>
          <p:spPr>
            <a:xfrm>
              <a:off x="199504" y="432262"/>
              <a:ext cx="509846" cy="668456"/>
            </a:xfrm>
            <a:prstGeom prst="rect">
              <a:avLst/>
            </a:prstGeom>
            <a:solidFill>
              <a:srgbClr val="0059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sp>
        <p:nvSpPr>
          <p:cNvPr id="19" name="מציין מיקום של מספר שקופית 5">
            <a:extLst>
              <a:ext uri="{FF2B5EF4-FFF2-40B4-BE49-F238E27FC236}">
                <a16:creationId xmlns:a16="http://schemas.microsoft.com/office/drawing/2014/main" id="{8515CA93-CD26-4803-BCA2-E97A1D0BB0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9" y="6430521"/>
            <a:ext cx="500524" cy="365125"/>
          </a:xfrm>
          <a:prstGeom prst="rect">
            <a:avLst/>
          </a:prstGeom>
          <a:solidFill>
            <a:srgbClr val="00599D"/>
          </a:solidFill>
        </p:spPr>
        <p:txBody>
          <a:bodyPr vert="horz" lIns="91440" tIns="45720" rIns="91440" bIns="45720" rtlCol="1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fld id="{18A1157E-26D9-4162-BD50-D17CAF9A408B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20" name="מלבן 19">
            <a:extLst>
              <a:ext uri="{FF2B5EF4-FFF2-40B4-BE49-F238E27FC236}">
                <a16:creationId xmlns:a16="http://schemas.microsoft.com/office/drawing/2014/main" id="{30A7FEBD-CEC9-4B5E-B607-898ED34657E5}"/>
              </a:ext>
            </a:extLst>
          </p:cNvPr>
          <p:cNvSpPr/>
          <p:nvPr userDrawn="1"/>
        </p:nvSpPr>
        <p:spPr>
          <a:xfrm>
            <a:off x="10162901" y="272439"/>
            <a:ext cx="1847604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2000" b="1" dirty="0">
                <a:solidFill>
                  <a:srgbClr val="D9D9D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חלונית הזום שלי</a:t>
            </a:r>
            <a:endParaRPr lang="x-none" sz="2000" b="1" dirty="0">
              <a:solidFill>
                <a:srgbClr val="D9D9D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068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קבוצה 59">
            <a:extLst>
              <a:ext uri="{FF2B5EF4-FFF2-40B4-BE49-F238E27FC236}">
                <a16:creationId xmlns:a16="http://schemas.microsoft.com/office/drawing/2014/main" id="{ADC68A47-9FFB-4372-8A09-1E10A0923380}"/>
              </a:ext>
            </a:extLst>
          </p:cNvPr>
          <p:cNvGrpSpPr/>
          <p:nvPr userDrawn="1"/>
        </p:nvGrpSpPr>
        <p:grpSpPr>
          <a:xfrm>
            <a:off x="10382182" y="4934070"/>
            <a:ext cx="1701437" cy="1855464"/>
            <a:chOff x="10382182" y="4934070"/>
            <a:chExt cx="1701437" cy="1855464"/>
          </a:xfrm>
        </p:grpSpPr>
        <p:sp>
          <p:nvSpPr>
            <p:cNvPr id="57" name="צורה חופשית: צורה 56">
              <a:extLst>
                <a:ext uri="{FF2B5EF4-FFF2-40B4-BE49-F238E27FC236}">
                  <a16:creationId xmlns:a16="http://schemas.microsoft.com/office/drawing/2014/main" id="{59126EB8-6634-42EE-AFA4-8D9AEA3272A1}"/>
                </a:ext>
              </a:extLst>
            </p:cNvPr>
            <p:cNvSpPr/>
            <p:nvPr/>
          </p:nvSpPr>
          <p:spPr>
            <a:xfrm rot="7200000">
              <a:off x="11049493" y="5106879"/>
              <a:ext cx="1206935" cy="861317"/>
            </a:xfrm>
            <a:custGeom>
              <a:avLst/>
              <a:gdLst>
                <a:gd name="connsiteX0" fmla="*/ 52621 w 1206935"/>
                <a:gd name="connsiteY0" fmla="*/ 269140 h 861317"/>
                <a:gd name="connsiteX1" fmla="*/ 4973 w 1206935"/>
                <a:gd name="connsiteY1" fmla="*/ 170228 h 861317"/>
                <a:gd name="connsiteX2" fmla="*/ 0 w 1206935"/>
                <a:gd name="connsiteY2" fmla="*/ 156641 h 861317"/>
                <a:gd name="connsiteX3" fmla="*/ 271310 w 1206935"/>
                <a:gd name="connsiteY3" fmla="*/ 0 h 861317"/>
                <a:gd name="connsiteX4" fmla="*/ 303412 w 1206935"/>
                <a:gd name="connsiteY4" fmla="*/ 118842 h 861317"/>
                <a:gd name="connsiteX5" fmla="*/ 1138239 w 1206935"/>
                <a:gd name="connsiteY5" fmla="*/ 838327 h 861317"/>
                <a:gd name="connsiteX6" fmla="*/ 1206935 w 1206935"/>
                <a:gd name="connsiteY6" fmla="*/ 848812 h 861317"/>
                <a:gd name="connsiteX7" fmla="*/ 1163275 w 1206935"/>
                <a:gd name="connsiteY7" fmla="*/ 855476 h 861317"/>
                <a:gd name="connsiteX8" fmla="*/ 1047582 w 1206935"/>
                <a:gd name="connsiteY8" fmla="*/ 861317 h 861317"/>
                <a:gd name="connsiteX9" fmla="*/ 52621 w 1206935"/>
                <a:gd name="connsiteY9" fmla="*/ 269140 h 861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935" h="861317">
                  <a:moveTo>
                    <a:pt x="52621" y="269140"/>
                  </a:moveTo>
                  <a:cubicBezTo>
                    <a:pt x="35201" y="237073"/>
                    <a:pt x="19287" y="204071"/>
                    <a:pt x="4973" y="170228"/>
                  </a:cubicBezTo>
                  <a:lnTo>
                    <a:pt x="0" y="156641"/>
                  </a:lnTo>
                  <a:lnTo>
                    <a:pt x="271310" y="0"/>
                  </a:lnTo>
                  <a:lnTo>
                    <a:pt x="303412" y="118842"/>
                  </a:lnTo>
                  <a:cubicBezTo>
                    <a:pt x="436669" y="482787"/>
                    <a:pt x="751524" y="759194"/>
                    <a:pt x="1138239" y="838327"/>
                  </a:cubicBezTo>
                  <a:lnTo>
                    <a:pt x="1206935" y="848812"/>
                  </a:lnTo>
                  <a:lnTo>
                    <a:pt x="1163275" y="855476"/>
                  </a:lnTo>
                  <a:cubicBezTo>
                    <a:pt x="1125236" y="859339"/>
                    <a:pt x="1086640" y="861317"/>
                    <a:pt x="1047582" y="861317"/>
                  </a:cubicBezTo>
                  <a:cubicBezTo>
                    <a:pt x="617944" y="861317"/>
                    <a:pt x="244233" y="621867"/>
                    <a:pt x="52621" y="269140"/>
                  </a:cubicBezTo>
                  <a:close/>
                </a:path>
              </a:pathLst>
            </a:custGeom>
            <a:solidFill>
              <a:srgbClr val="00599D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59" name="צורה חופשית: צורה 58">
              <a:extLst>
                <a:ext uri="{FF2B5EF4-FFF2-40B4-BE49-F238E27FC236}">
                  <a16:creationId xmlns:a16="http://schemas.microsoft.com/office/drawing/2014/main" id="{ABD060AE-FD6A-4B48-8956-51CE647BA994}"/>
                </a:ext>
              </a:extLst>
            </p:cNvPr>
            <p:cNvSpPr/>
            <p:nvPr userDrawn="1"/>
          </p:nvSpPr>
          <p:spPr>
            <a:xfrm rot="20700000">
              <a:off x="10382182" y="5927963"/>
              <a:ext cx="1235290" cy="861571"/>
            </a:xfrm>
            <a:custGeom>
              <a:avLst/>
              <a:gdLst>
                <a:gd name="connsiteX0" fmla="*/ 1235290 w 1235290"/>
                <a:gd name="connsiteY0" fmla="*/ 12505 h 861571"/>
                <a:gd name="connsiteX1" fmla="*/ 1166599 w 1235290"/>
                <a:gd name="connsiteY1" fmla="*/ 22987 h 861571"/>
                <a:gd name="connsiteX2" fmla="*/ 302304 w 1235290"/>
                <a:gd name="connsiteY2" fmla="*/ 835218 h 861571"/>
                <a:gd name="connsiteX3" fmla="*/ 296396 w 1235290"/>
                <a:gd name="connsiteY3" fmla="*/ 861571 h 861571"/>
                <a:gd name="connsiteX4" fmla="*/ 0 w 1235290"/>
                <a:gd name="connsiteY4" fmla="*/ 782152 h 861571"/>
                <a:gd name="connsiteX5" fmla="*/ 33331 w 1235290"/>
                <a:gd name="connsiteY5" fmla="*/ 691088 h 861571"/>
                <a:gd name="connsiteX6" fmla="*/ 1075943 w 1235290"/>
                <a:gd name="connsiteY6" fmla="*/ 0 h 861571"/>
                <a:gd name="connsiteX7" fmla="*/ 1191636 w 1235290"/>
                <a:gd name="connsiteY7" fmla="*/ 5842 h 861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35290" h="861571">
                  <a:moveTo>
                    <a:pt x="1235290" y="12505"/>
                  </a:moveTo>
                  <a:lnTo>
                    <a:pt x="1166599" y="22987"/>
                  </a:lnTo>
                  <a:cubicBezTo>
                    <a:pt x="747657" y="108715"/>
                    <a:pt x="413051" y="425965"/>
                    <a:pt x="302304" y="835218"/>
                  </a:cubicBezTo>
                  <a:lnTo>
                    <a:pt x="296396" y="861571"/>
                  </a:lnTo>
                  <a:lnTo>
                    <a:pt x="0" y="782152"/>
                  </a:lnTo>
                  <a:lnTo>
                    <a:pt x="33331" y="691088"/>
                  </a:lnTo>
                  <a:cubicBezTo>
                    <a:pt x="205107" y="284964"/>
                    <a:pt x="607246" y="0"/>
                    <a:pt x="1075943" y="0"/>
                  </a:cubicBezTo>
                  <a:cubicBezTo>
                    <a:pt x="1115001" y="0"/>
                    <a:pt x="1153597" y="1979"/>
                    <a:pt x="1191636" y="5842"/>
                  </a:cubicBezTo>
                  <a:close/>
                </a:path>
              </a:pathLst>
            </a:custGeom>
            <a:solidFill>
              <a:srgbClr val="00599D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grpSp>
        <p:nvGrpSpPr>
          <p:cNvPr id="69" name="קבוצה 68">
            <a:extLst>
              <a:ext uri="{FF2B5EF4-FFF2-40B4-BE49-F238E27FC236}">
                <a16:creationId xmlns:a16="http://schemas.microsoft.com/office/drawing/2014/main" id="{E27A11B1-31CD-4A28-96D2-975C8B6A58A9}"/>
              </a:ext>
            </a:extLst>
          </p:cNvPr>
          <p:cNvGrpSpPr/>
          <p:nvPr userDrawn="1"/>
        </p:nvGrpSpPr>
        <p:grpSpPr>
          <a:xfrm>
            <a:off x="-698199" y="-406778"/>
            <a:ext cx="2599291" cy="2570960"/>
            <a:chOff x="-698199" y="-406778"/>
            <a:chExt cx="2599291" cy="2570960"/>
          </a:xfrm>
        </p:grpSpPr>
        <p:sp>
          <p:nvSpPr>
            <p:cNvPr id="63" name="צורה חופשית: צורה 62">
              <a:extLst>
                <a:ext uri="{FF2B5EF4-FFF2-40B4-BE49-F238E27FC236}">
                  <a16:creationId xmlns:a16="http://schemas.microsoft.com/office/drawing/2014/main" id="{4D6710E9-95E9-4409-BDB7-51CA4AA8CBD7}"/>
                </a:ext>
              </a:extLst>
            </p:cNvPr>
            <p:cNvSpPr/>
            <p:nvPr userDrawn="1"/>
          </p:nvSpPr>
          <p:spPr>
            <a:xfrm rot="7200000">
              <a:off x="-97025" y="-1007952"/>
              <a:ext cx="1048636" cy="2250984"/>
            </a:xfrm>
            <a:custGeom>
              <a:avLst/>
              <a:gdLst>
                <a:gd name="connsiteX0" fmla="*/ 158436 w 1048636"/>
                <a:gd name="connsiteY0" fmla="*/ 713914 h 2250984"/>
                <a:gd name="connsiteX1" fmla="*/ 0 w 1048636"/>
                <a:gd name="connsiteY1" fmla="*/ 439493 h 2250984"/>
                <a:gd name="connsiteX2" fmla="*/ 89170 w 1048636"/>
                <a:gd name="connsiteY2" fmla="*/ 331418 h 2250984"/>
                <a:gd name="connsiteX3" fmla="*/ 889283 w 1048636"/>
                <a:gd name="connsiteY3" fmla="*/ 0 h 2250984"/>
                <a:gd name="connsiteX4" fmla="*/ 1004976 w 1048636"/>
                <a:gd name="connsiteY4" fmla="*/ 5842 h 2250984"/>
                <a:gd name="connsiteX5" fmla="*/ 1048630 w 1048636"/>
                <a:gd name="connsiteY5" fmla="*/ 12504 h 2250984"/>
                <a:gd name="connsiteX6" fmla="*/ 979940 w 1048636"/>
                <a:gd name="connsiteY6" fmla="*/ 22988 h 2250984"/>
                <a:gd name="connsiteX7" fmla="*/ 226366 w 1048636"/>
                <a:gd name="connsiteY7" fmla="*/ 568303 h 2250984"/>
                <a:gd name="connsiteX8" fmla="*/ 1045865 w 1048636"/>
                <a:gd name="connsiteY8" fmla="*/ 2250984 h 2250984"/>
                <a:gd name="connsiteX9" fmla="*/ 1045329 w 1048636"/>
                <a:gd name="connsiteY9" fmla="*/ 2250057 h 2250984"/>
                <a:gd name="connsiteX10" fmla="*/ 1048636 w 1048636"/>
                <a:gd name="connsiteY10" fmla="*/ 2250561 h 2250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48636" h="2250984">
                  <a:moveTo>
                    <a:pt x="158436" y="713914"/>
                  </a:moveTo>
                  <a:lnTo>
                    <a:pt x="0" y="439493"/>
                  </a:lnTo>
                  <a:lnTo>
                    <a:pt x="89170" y="331418"/>
                  </a:lnTo>
                  <a:cubicBezTo>
                    <a:pt x="293936" y="126651"/>
                    <a:pt x="576819" y="0"/>
                    <a:pt x="889283" y="0"/>
                  </a:cubicBezTo>
                  <a:cubicBezTo>
                    <a:pt x="928341" y="0"/>
                    <a:pt x="966937" y="1979"/>
                    <a:pt x="1004976" y="5842"/>
                  </a:cubicBezTo>
                  <a:lnTo>
                    <a:pt x="1048630" y="12504"/>
                  </a:lnTo>
                  <a:lnTo>
                    <a:pt x="979940" y="22988"/>
                  </a:lnTo>
                  <a:cubicBezTo>
                    <a:pt x="657677" y="88932"/>
                    <a:pt x="385318" y="291872"/>
                    <a:pt x="226366" y="568303"/>
                  </a:cubicBezTo>
                  <a:close/>
                  <a:moveTo>
                    <a:pt x="1045865" y="2250984"/>
                  </a:moveTo>
                  <a:lnTo>
                    <a:pt x="1045329" y="2250057"/>
                  </a:lnTo>
                  <a:lnTo>
                    <a:pt x="1048636" y="2250561"/>
                  </a:lnTo>
                  <a:close/>
                </a:path>
              </a:pathLst>
            </a:custGeom>
            <a:solidFill>
              <a:srgbClr val="00599D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68" name="צורה חופשית: צורה 67">
              <a:extLst>
                <a:ext uri="{FF2B5EF4-FFF2-40B4-BE49-F238E27FC236}">
                  <a16:creationId xmlns:a16="http://schemas.microsoft.com/office/drawing/2014/main" id="{32363CA2-6A91-458C-89E8-3D5E289DF769}"/>
                </a:ext>
              </a:extLst>
            </p:cNvPr>
            <p:cNvSpPr/>
            <p:nvPr userDrawn="1"/>
          </p:nvSpPr>
          <p:spPr>
            <a:xfrm rot="14400000">
              <a:off x="208439" y="246730"/>
              <a:ext cx="1290884" cy="2094423"/>
            </a:xfrm>
            <a:custGeom>
              <a:avLst/>
              <a:gdLst>
                <a:gd name="connsiteX0" fmla="*/ 1290884 w 1290884"/>
                <a:gd name="connsiteY0" fmla="*/ 2081917 h 2094423"/>
                <a:gd name="connsiteX1" fmla="*/ 1247224 w 1290884"/>
                <a:gd name="connsiteY1" fmla="*/ 2088581 h 2094423"/>
                <a:gd name="connsiteX2" fmla="*/ 1131531 w 1290884"/>
                <a:gd name="connsiteY2" fmla="*/ 2094423 h 2094423"/>
                <a:gd name="connsiteX3" fmla="*/ 0 w 1290884"/>
                <a:gd name="connsiteY3" fmla="*/ 962890 h 2094423"/>
                <a:gd name="connsiteX4" fmla="*/ 498881 w 1290884"/>
                <a:gd name="connsiteY4" fmla="*/ 24604 h 2094423"/>
                <a:gd name="connsiteX5" fmla="*/ 539380 w 1290884"/>
                <a:gd name="connsiteY5" fmla="*/ 0 h 2094423"/>
                <a:gd name="connsiteX6" fmla="*/ 716234 w 1290884"/>
                <a:gd name="connsiteY6" fmla="*/ 102106 h 2094423"/>
                <a:gd name="connsiteX7" fmla="*/ 709728 w 1290884"/>
                <a:gd name="connsiteY7" fmla="*/ 107282 h 2094423"/>
                <a:gd name="connsiteX8" fmla="*/ 318700 w 1290884"/>
                <a:gd name="connsiteY8" fmla="*/ 962888 h 2094423"/>
                <a:gd name="connsiteX9" fmla="*/ 1222188 w 1290884"/>
                <a:gd name="connsiteY9" fmla="*/ 2071433 h 2094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90884" h="2094423">
                  <a:moveTo>
                    <a:pt x="1290884" y="2081917"/>
                  </a:moveTo>
                  <a:lnTo>
                    <a:pt x="1247224" y="2088581"/>
                  </a:lnTo>
                  <a:cubicBezTo>
                    <a:pt x="1209185" y="2092445"/>
                    <a:pt x="1170589" y="2094423"/>
                    <a:pt x="1131531" y="2094423"/>
                  </a:cubicBezTo>
                  <a:cubicBezTo>
                    <a:pt x="506603" y="2094423"/>
                    <a:pt x="0" y="1587819"/>
                    <a:pt x="0" y="962890"/>
                  </a:cubicBezTo>
                  <a:cubicBezTo>
                    <a:pt x="0" y="572309"/>
                    <a:pt x="197892" y="227949"/>
                    <a:pt x="498881" y="24604"/>
                  </a:cubicBezTo>
                  <a:lnTo>
                    <a:pt x="539380" y="0"/>
                  </a:lnTo>
                  <a:lnTo>
                    <a:pt x="716234" y="102106"/>
                  </a:lnTo>
                  <a:lnTo>
                    <a:pt x="709728" y="107282"/>
                  </a:lnTo>
                  <a:cubicBezTo>
                    <a:pt x="470211" y="314760"/>
                    <a:pt x="318700" y="621130"/>
                    <a:pt x="318700" y="962888"/>
                  </a:cubicBezTo>
                  <a:cubicBezTo>
                    <a:pt x="318700" y="1509701"/>
                    <a:pt x="706567" y="1965922"/>
                    <a:pt x="1222188" y="2071433"/>
                  </a:cubicBezTo>
                  <a:close/>
                </a:path>
              </a:pathLst>
            </a:custGeom>
            <a:solidFill>
              <a:srgbClr val="00599D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65" name="צורה חופשית: צורה 64">
              <a:extLst>
                <a:ext uri="{FF2B5EF4-FFF2-40B4-BE49-F238E27FC236}">
                  <a16:creationId xmlns:a16="http://schemas.microsoft.com/office/drawing/2014/main" id="{A8D4E4F4-5484-4F3B-830D-9CDC2F18DF44}"/>
                </a:ext>
              </a:extLst>
            </p:cNvPr>
            <p:cNvSpPr/>
            <p:nvPr userDrawn="1"/>
          </p:nvSpPr>
          <p:spPr>
            <a:xfrm rot="20700000">
              <a:off x="-12097" y="2083337"/>
              <a:ext cx="278743" cy="80845"/>
            </a:xfrm>
            <a:custGeom>
              <a:avLst/>
              <a:gdLst>
                <a:gd name="connsiteX0" fmla="*/ 278743 w 278743"/>
                <a:gd name="connsiteY0" fmla="*/ 68339 h 80845"/>
                <a:gd name="connsiteX1" fmla="*/ 235083 w 278743"/>
                <a:gd name="connsiteY1" fmla="*/ 75003 h 80845"/>
                <a:gd name="connsiteX2" fmla="*/ 119389 w 278743"/>
                <a:gd name="connsiteY2" fmla="*/ 80845 h 80845"/>
                <a:gd name="connsiteX3" fmla="*/ 0 w 278743"/>
                <a:gd name="connsiteY3" fmla="*/ 68810 h 80845"/>
                <a:gd name="connsiteX4" fmla="*/ 18438 w 278743"/>
                <a:gd name="connsiteY4" fmla="*/ 0 h 80845"/>
                <a:gd name="connsiteX5" fmla="*/ 23185 w 278743"/>
                <a:gd name="connsiteY5" fmla="*/ 2357 h 80845"/>
                <a:gd name="connsiteX6" fmla="*/ 210047 w 278743"/>
                <a:gd name="connsiteY6" fmla="*/ 57855 h 80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8743" h="80845">
                  <a:moveTo>
                    <a:pt x="278743" y="68339"/>
                  </a:moveTo>
                  <a:lnTo>
                    <a:pt x="235083" y="75003"/>
                  </a:lnTo>
                  <a:cubicBezTo>
                    <a:pt x="197044" y="78867"/>
                    <a:pt x="158448" y="80845"/>
                    <a:pt x="119389" y="80845"/>
                  </a:cubicBezTo>
                  <a:lnTo>
                    <a:pt x="0" y="68810"/>
                  </a:lnTo>
                  <a:lnTo>
                    <a:pt x="18438" y="0"/>
                  </a:lnTo>
                  <a:lnTo>
                    <a:pt x="23185" y="2357"/>
                  </a:lnTo>
                  <a:cubicBezTo>
                    <a:pt x="83137" y="25998"/>
                    <a:pt x="145594" y="44666"/>
                    <a:pt x="210047" y="57855"/>
                  </a:cubicBezTo>
                  <a:close/>
                </a:path>
              </a:pathLst>
            </a:custGeom>
            <a:solidFill>
              <a:srgbClr val="00599D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sp>
        <p:nvSpPr>
          <p:cNvPr id="43" name="מלבן 42">
            <a:extLst>
              <a:ext uri="{FF2B5EF4-FFF2-40B4-BE49-F238E27FC236}">
                <a16:creationId xmlns:a16="http://schemas.microsoft.com/office/drawing/2014/main" id="{BC600F73-8091-4B9D-98E6-D7B951135E13}"/>
              </a:ext>
            </a:extLst>
          </p:cNvPr>
          <p:cNvSpPr/>
          <p:nvPr userDrawn="1"/>
        </p:nvSpPr>
        <p:spPr>
          <a:xfrm>
            <a:off x="-17811" y="501767"/>
            <a:ext cx="12192000" cy="1670587"/>
          </a:xfrm>
          <a:prstGeom prst="rect">
            <a:avLst/>
          </a:prstGeom>
          <a:solidFill>
            <a:srgbClr val="0059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grpSp>
        <p:nvGrpSpPr>
          <p:cNvPr id="44" name="קבוצה 43">
            <a:extLst>
              <a:ext uri="{FF2B5EF4-FFF2-40B4-BE49-F238E27FC236}">
                <a16:creationId xmlns:a16="http://schemas.microsoft.com/office/drawing/2014/main" id="{135DCAF4-69AD-4154-A921-E48D5787F977}"/>
              </a:ext>
            </a:extLst>
          </p:cNvPr>
          <p:cNvGrpSpPr/>
          <p:nvPr userDrawn="1"/>
        </p:nvGrpSpPr>
        <p:grpSpPr>
          <a:xfrm>
            <a:off x="9256451" y="1134359"/>
            <a:ext cx="634862" cy="588538"/>
            <a:chOff x="10508904" y="5206182"/>
            <a:chExt cx="3201785" cy="2968158"/>
          </a:xfrm>
          <a:solidFill>
            <a:srgbClr val="00599D">
              <a:alpha val="18000"/>
            </a:srgbClr>
          </a:solidFill>
        </p:grpSpPr>
        <p:sp>
          <p:nvSpPr>
            <p:cNvPr id="45" name="צורה חופשית: צורה 44">
              <a:extLst>
                <a:ext uri="{FF2B5EF4-FFF2-40B4-BE49-F238E27FC236}">
                  <a16:creationId xmlns:a16="http://schemas.microsoft.com/office/drawing/2014/main" id="{46BCB453-C865-4607-8986-E4CFFF6EC19B}"/>
                </a:ext>
              </a:extLst>
            </p:cNvPr>
            <p:cNvSpPr/>
            <p:nvPr/>
          </p:nvSpPr>
          <p:spPr>
            <a:xfrm rot="7200000">
              <a:off x="11635481" y="4720090"/>
              <a:ext cx="1290884" cy="2263067"/>
            </a:xfrm>
            <a:custGeom>
              <a:avLst/>
              <a:gdLst>
                <a:gd name="connsiteX0" fmla="*/ 1082180 w 1234583"/>
                <a:gd name="connsiteY0" fmla="*/ 0 h 2164360"/>
                <a:gd name="connsiteX1" fmla="*/ 1192827 w 1234583"/>
                <a:gd name="connsiteY1" fmla="*/ 5587 h 2164360"/>
                <a:gd name="connsiteX2" fmla="*/ 1234577 w 1234583"/>
                <a:gd name="connsiteY2" fmla="*/ 11959 h 2164360"/>
                <a:gd name="connsiteX3" fmla="*/ 1168883 w 1234583"/>
                <a:gd name="connsiteY3" fmla="*/ 21985 h 2164360"/>
                <a:gd name="connsiteX4" fmla="*/ 304800 w 1234583"/>
                <a:gd name="connsiteY4" fmla="*/ 1082179 h 2164360"/>
                <a:gd name="connsiteX5" fmla="*/ 1168883 w 1234583"/>
                <a:gd name="connsiteY5" fmla="*/ 2142373 h 2164360"/>
                <a:gd name="connsiteX6" fmla="*/ 1234583 w 1234583"/>
                <a:gd name="connsiteY6" fmla="*/ 2152400 h 2164360"/>
                <a:gd name="connsiteX7" fmla="*/ 1192827 w 1234583"/>
                <a:gd name="connsiteY7" fmla="*/ 2158773 h 2164360"/>
                <a:gd name="connsiteX8" fmla="*/ 1082180 w 1234583"/>
                <a:gd name="connsiteY8" fmla="*/ 2164360 h 2164360"/>
                <a:gd name="connsiteX9" fmla="*/ 0 w 1234583"/>
                <a:gd name="connsiteY9" fmla="*/ 1082180 h 2164360"/>
                <a:gd name="connsiteX10" fmla="*/ 1082180 w 1234583"/>
                <a:gd name="connsiteY10" fmla="*/ 0 h 216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583" h="2164360">
                  <a:moveTo>
                    <a:pt x="1082180" y="0"/>
                  </a:moveTo>
                  <a:cubicBezTo>
                    <a:pt x="1119535" y="0"/>
                    <a:pt x="1156447" y="1893"/>
                    <a:pt x="1192827" y="5587"/>
                  </a:cubicBezTo>
                  <a:lnTo>
                    <a:pt x="1234577" y="11959"/>
                  </a:lnTo>
                  <a:lnTo>
                    <a:pt x="1168883" y="21985"/>
                  </a:lnTo>
                  <a:cubicBezTo>
                    <a:pt x="675751" y="122894"/>
                    <a:pt x="304800" y="559216"/>
                    <a:pt x="304800" y="1082179"/>
                  </a:cubicBezTo>
                  <a:cubicBezTo>
                    <a:pt x="304800" y="1605142"/>
                    <a:pt x="675751" y="2041464"/>
                    <a:pt x="1168883" y="2142373"/>
                  </a:cubicBezTo>
                  <a:lnTo>
                    <a:pt x="1234583" y="2152400"/>
                  </a:lnTo>
                  <a:lnTo>
                    <a:pt x="1192827" y="2158773"/>
                  </a:lnTo>
                  <a:cubicBezTo>
                    <a:pt x="1156447" y="2162468"/>
                    <a:pt x="1119535" y="2164360"/>
                    <a:pt x="1082180" y="2164360"/>
                  </a:cubicBezTo>
                  <a:cubicBezTo>
                    <a:pt x="484508" y="2164360"/>
                    <a:pt x="0" y="1679852"/>
                    <a:pt x="0" y="1082180"/>
                  </a:cubicBezTo>
                  <a:cubicBezTo>
                    <a:pt x="0" y="484508"/>
                    <a:pt x="484508" y="0"/>
                    <a:pt x="10821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46" name="צורה חופשית: צורה 45">
              <a:extLst>
                <a:ext uri="{FF2B5EF4-FFF2-40B4-BE49-F238E27FC236}">
                  <a16:creationId xmlns:a16="http://schemas.microsoft.com/office/drawing/2014/main" id="{33360E54-BF93-4D5D-9018-8DE8BA0FFEFD}"/>
                </a:ext>
              </a:extLst>
            </p:cNvPr>
            <p:cNvSpPr/>
            <p:nvPr/>
          </p:nvSpPr>
          <p:spPr>
            <a:xfrm rot="14400000">
              <a:off x="11933714" y="6046569"/>
              <a:ext cx="1290884" cy="2263067"/>
            </a:xfrm>
            <a:custGeom>
              <a:avLst/>
              <a:gdLst>
                <a:gd name="connsiteX0" fmla="*/ 1082180 w 1234583"/>
                <a:gd name="connsiteY0" fmla="*/ 0 h 2164360"/>
                <a:gd name="connsiteX1" fmla="*/ 1192827 w 1234583"/>
                <a:gd name="connsiteY1" fmla="*/ 5587 h 2164360"/>
                <a:gd name="connsiteX2" fmla="*/ 1234577 w 1234583"/>
                <a:gd name="connsiteY2" fmla="*/ 11959 h 2164360"/>
                <a:gd name="connsiteX3" fmla="*/ 1168883 w 1234583"/>
                <a:gd name="connsiteY3" fmla="*/ 21985 h 2164360"/>
                <a:gd name="connsiteX4" fmla="*/ 304800 w 1234583"/>
                <a:gd name="connsiteY4" fmla="*/ 1082179 h 2164360"/>
                <a:gd name="connsiteX5" fmla="*/ 1168883 w 1234583"/>
                <a:gd name="connsiteY5" fmla="*/ 2142373 h 2164360"/>
                <a:gd name="connsiteX6" fmla="*/ 1234583 w 1234583"/>
                <a:gd name="connsiteY6" fmla="*/ 2152400 h 2164360"/>
                <a:gd name="connsiteX7" fmla="*/ 1192827 w 1234583"/>
                <a:gd name="connsiteY7" fmla="*/ 2158773 h 2164360"/>
                <a:gd name="connsiteX8" fmla="*/ 1082180 w 1234583"/>
                <a:gd name="connsiteY8" fmla="*/ 2164360 h 2164360"/>
                <a:gd name="connsiteX9" fmla="*/ 0 w 1234583"/>
                <a:gd name="connsiteY9" fmla="*/ 1082180 h 2164360"/>
                <a:gd name="connsiteX10" fmla="*/ 1082180 w 1234583"/>
                <a:gd name="connsiteY10" fmla="*/ 0 h 216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583" h="2164360">
                  <a:moveTo>
                    <a:pt x="1082180" y="0"/>
                  </a:moveTo>
                  <a:cubicBezTo>
                    <a:pt x="1119535" y="0"/>
                    <a:pt x="1156447" y="1893"/>
                    <a:pt x="1192827" y="5587"/>
                  </a:cubicBezTo>
                  <a:lnTo>
                    <a:pt x="1234577" y="11959"/>
                  </a:lnTo>
                  <a:lnTo>
                    <a:pt x="1168883" y="21985"/>
                  </a:lnTo>
                  <a:cubicBezTo>
                    <a:pt x="675751" y="122894"/>
                    <a:pt x="304800" y="559216"/>
                    <a:pt x="304800" y="1082179"/>
                  </a:cubicBezTo>
                  <a:cubicBezTo>
                    <a:pt x="304800" y="1605142"/>
                    <a:pt x="675751" y="2041464"/>
                    <a:pt x="1168883" y="2142373"/>
                  </a:cubicBezTo>
                  <a:lnTo>
                    <a:pt x="1234583" y="2152400"/>
                  </a:lnTo>
                  <a:lnTo>
                    <a:pt x="1192827" y="2158773"/>
                  </a:lnTo>
                  <a:cubicBezTo>
                    <a:pt x="1156447" y="2162468"/>
                    <a:pt x="1119535" y="2164360"/>
                    <a:pt x="1082180" y="2164360"/>
                  </a:cubicBezTo>
                  <a:cubicBezTo>
                    <a:pt x="484508" y="2164360"/>
                    <a:pt x="0" y="1679852"/>
                    <a:pt x="0" y="1082180"/>
                  </a:cubicBezTo>
                  <a:cubicBezTo>
                    <a:pt x="0" y="484508"/>
                    <a:pt x="484508" y="0"/>
                    <a:pt x="10821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47" name="צורה חופשית: צורה 46">
              <a:extLst>
                <a:ext uri="{FF2B5EF4-FFF2-40B4-BE49-F238E27FC236}">
                  <a16:creationId xmlns:a16="http://schemas.microsoft.com/office/drawing/2014/main" id="{C2BE8868-9F3D-48C1-9B96-AFAFF5242D7F}"/>
                </a:ext>
              </a:extLst>
            </p:cNvPr>
            <p:cNvSpPr/>
            <p:nvPr userDrawn="1"/>
          </p:nvSpPr>
          <p:spPr>
            <a:xfrm rot="20700000">
              <a:off x="10508904" y="5911278"/>
              <a:ext cx="1290887" cy="2263062"/>
            </a:xfrm>
            <a:custGeom>
              <a:avLst/>
              <a:gdLst>
                <a:gd name="connsiteX0" fmla="*/ 1082180 w 1234583"/>
                <a:gd name="connsiteY0" fmla="*/ 0 h 2164360"/>
                <a:gd name="connsiteX1" fmla="*/ 1192827 w 1234583"/>
                <a:gd name="connsiteY1" fmla="*/ 5587 h 2164360"/>
                <a:gd name="connsiteX2" fmla="*/ 1234577 w 1234583"/>
                <a:gd name="connsiteY2" fmla="*/ 11959 h 2164360"/>
                <a:gd name="connsiteX3" fmla="*/ 1168883 w 1234583"/>
                <a:gd name="connsiteY3" fmla="*/ 21985 h 2164360"/>
                <a:gd name="connsiteX4" fmla="*/ 304800 w 1234583"/>
                <a:gd name="connsiteY4" fmla="*/ 1082179 h 2164360"/>
                <a:gd name="connsiteX5" fmla="*/ 1168883 w 1234583"/>
                <a:gd name="connsiteY5" fmla="*/ 2142373 h 2164360"/>
                <a:gd name="connsiteX6" fmla="*/ 1234583 w 1234583"/>
                <a:gd name="connsiteY6" fmla="*/ 2152400 h 2164360"/>
                <a:gd name="connsiteX7" fmla="*/ 1192827 w 1234583"/>
                <a:gd name="connsiteY7" fmla="*/ 2158773 h 2164360"/>
                <a:gd name="connsiteX8" fmla="*/ 1082180 w 1234583"/>
                <a:gd name="connsiteY8" fmla="*/ 2164360 h 2164360"/>
                <a:gd name="connsiteX9" fmla="*/ 0 w 1234583"/>
                <a:gd name="connsiteY9" fmla="*/ 1082180 h 2164360"/>
                <a:gd name="connsiteX10" fmla="*/ 1082180 w 1234583"/>
                <a:gd name="connsiteY10" fmla="*/ 0 h 216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583" h="2164360">
                  <a:moveTo>
                    <a:pt x="1082180" y="0"/>
                  </a:moveTo>
                  <a:cubicBezTo>
                    <a:pt x="1119535" y="0"/>
                    <a:pt x="1156447" y="1893"/>
                    <a:pt x="1192827" y="5587"/>
                  </a:cubicBezTo>
                  <a:lnTo>
                    <a:pt x="1234577" y="11959"/>
                  </a:lnTo>
                  <a:lnTo>
                    <a:pt x="1168883" y="21985"/>
                  </a:lnTo>
                  <a:cubicBezTo>
                    <a:pt x="675751" y="122894"/>
                    <a:pt x="304800" y="559216"/>
                    <a:pt x="304800" y="1082179"/>
                  </a:cubicBezTo>
                  <a:cubicBezTo>
                    <a:pt x="304800" y="1605142"/>
                    <a:pt x="675751" y="2041464"/>
                    <a:pt x="1168883" y="2142373"/>
                  </a:cubicBezTo>
                  <a:lnTo>
                    <a:pt x="1234583" y="2152400"/>
                  </a:lnTo>
                  <a:lnTo>
                    <a:pt x="1192827" y="2158773"/>
                  </a:lnTo>
                  <a:cubicBezTo>
                    <a:pt x="1156447" y="2162468"/>
                    <a:pt x="1119535" y="2164360"/>
                    <a:pt x="1082180" y="2164360"/>
                  </a:cubicBezTo>
                  <a:cubicBezTo>
                    <a:pt x="484508" y="2164360"/>
                    <a:pt x="0" y="1679852"/>
                    <a:pt x="0" y="1082180"/>
                  </a:cubicBezTo>
                  <a:cubicBezTo>
                    <a:pt x="0" y="484508"/>
                    <a:pt x="484508" y="0"/>
                    <a:pt x="10821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grpSp>
        <p:nvGrpSpPr>
          <p:cNvPr id="48" name="קבוצה 47">
            <a:extLst>
              <a:ext uri="{FF2B5EF4-FFF2-40B4-BE49-F238E27FC236}">
                <a16:creationId xmlns:a16="http://schemas.microsoft.com/office/drawing/2014/main" id="{F9883BF5-4FD0-4196-B782-C46CAC7707B4}"/>
              </a:ext>
            </a:extLst>
          </p:cNvPr>
          <p:cNvGrpSpPr/>
          <p:nvPr userDrawn="1"/>
        </p:nvGrpSpPr>
        <p:grpSpPr>
          <a:xfrm>
            <a:off x="1400450" y="4738638"/>
            <a:ext cx="614651" cy="569801"/>
            <a:chOff x="10508904" y="5206182"/>
            <a:chExt cx="3201785" cy="2968158"/>
          </a:xfrm>
          <a:solidFill>
            <a:srgbClr val="00599D">
              <a:alpha val="18000"/>
            </a:srgbClr>
          </a:solidFill>
        </p:grpSpPr>
        <p:sp>
          <p:nvSpPr>
            <p:cNvPr id="49" name="צורה חופשית: צורה 48">
              <a:extLst>
                <a:ext uri="{FF2B5EF4-FFF2-40B4-BE49-F238E27FC236}">
                  <a16:creationId xmlns:a16="http://schemas.microsoft.com/office/drawing/2014/main" id="{F98E8CD1-B750-42E8-B7BD-B6C47B92A880}"/>
                </a:ext>
              </a:extLst>
            </p:cNvPr>
            <p:cNvSpPr/>
            <p:nvPr/>
          </p:nvSpPr>
          <p:spPr>
            <a:xfrm rot="7200000">
              <a:off x="11635481" y="4720090"/>
              <a:ext cx="1290884" cy="2263067"/>
            </a:xfrm>
            <a:custGeom>
              <a:avLst/>
              <a:gdLst>
                <a:gd name="connsiteX0" fmla="*/ 1082180 w 1234583"/>
                <a:gd name="connsiteY0" fmla="*/ 0 h 2164360"/>
                <a:gd name="connsiteX1" fmla="*/ 1192827 w 1234583"/>
                <a:gd name="connsiteY1" fmla="*/ 5587 h 2164360"/>
                <a:gd name="connsiteX2" fmla="*/ 1234577 w 1234583"/>
                <a:gd name="connsiteY2" fmla="*/ 11959 h 2164360"/>
                <a:gd name="connsiteX3" fmla="*/ 1168883 w 1234583"/>
                <a:gd name="connsiteY3" fmla="*/ 21985 h 2164360"/>
                <a:gd name="connsiteX4" fmla="*/ 304800 w 1234583"/>
                <a:gd name="connsiteY4" fmla="*/ 1082179 h 2164360"/>
                <a:gd name="connsiteX5" fmla="*/ 1168883 w 1234583"/>
                <a:gd name="connsiteY5" fmla="*/ 2142373 h 2164360"/>
                <a:gd name="connsiteX6" fmla="*/ 1234583 w 1234583"/>
                <a:gd name="connsiteY6" fmla="*/ 2152400 h 2164360"/>
                <a:gd name="connsiteX7" fmla="*/ 1192827 w 1234583"/>
                <a:gd name="connsiteY7" fmla="*/ 2158773 h 2164360"/>
                <a:gd name="connsiteX8" fmla="*/ 1082180 w 1234583"/>
                <a:gd name="connsiteY8" fmla="*/ 2164360 h 2164360"/>
                <a:gd name="connsiteX9" fmla="*/ 0 w 1234583"/>
                <a:gd name="connsiteY9" fmla="*/ 1082180 h 2164360"/>
                <a:gd name="connsiteX10" fmla="*/ 1082180 w 1234583"/>
                <a:gd name="connsiteY10" fmla="*/ 0 h 216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583" h="2164360">
                  <a:moveTo>
                    <a:pt x="1082180" y="0"/>
                  </a:moveTo>
                  <a:cubicBezTo>
                    <a:pt x="1119535" y="0"/>
                    <a:pt x="1156447" y="1893"/>
                    <a:pt x="1192827" y="5587"/>
                  </a:cubicBezTo>
                  <a:lnTo>
                    <a:pt x="1234577" y="11959"/>
                  </a:lnTo>
                  <a:lnTo>
                    <a:pt x="1168883" y="21985"/>
                  </a:lnTo>
                  <a:cubicBezTo>
                    <a:pt x="675751" y="122894"/>
                    <a:pt x="304800" y="559216"/>
                    <a:pt x="304800" y="1082179"/>
                  </a:cubicBezTo>
                  <a:cubicBezTo>
                    <a:pt x="304800" y="1605142"/>
                    <a:pt x="675751" y="2041464"/>
                    <a:pt x="1168883" y="2142373"/>
                  </a:cubicBezTo>
                  <a:lnTo>
                    <a:pt x="1234583" y="2152400"/>
                  </a:lnTo>
                  <a:lnTo>
                    <a:pt x="1192827" y="2158773"/>
                  </a:lnTo>
                  <a:cubicBezTo>
                    <a:pt x="1156447" y="2162468"/>
                    <a:pt x="1119535" y="2164360"/>
                    <a:pt x="1082180" y="2164360"/>
                  </a:cubicBezTo>
                  <a:cubicBezTo>
                    <a:pt x="484508" y="2164360"/>
                    <a:pt x="0" y="1679852"/>
                    <a:pt x="0" y="1082180"/>
                  </a:cubicBezTo>
                  <a:cubicBezTo>
                    <a:pt x="0" y="484508"/>
                    <a:pt x="484508" y="0"/>
                    <a:pt x="10821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50" name="צורה חופשית: צורה 49">
              <a:extLst>
                <a:ext uri="{FF2B5EF4-FFF2-40B4-BE49-F238E27FC236}">
                  <a16:creationId xmlns:a16="http://schemas.microsoft.com/office/drawing/2014/main" id="{1D52D21C-EC92-4072-AE0F-82C895FB3977}"/>
                </a:ext>
              </a:extLst>
            </p:cNvPr>
            <p:cNvSpPr/>
            <p:nvPr/>
          </p:nvSpPr>
          <p:spPr>
            <a:xfrm rot="14400000">
              <a:off x="11933714" y="6046569"/>
              <a:ext cx="1290884" cy="2263067"/>
            </a:xfrm>
            <a:custGeom>
              <a:avLst/>
              <a:gdLst>
                <a:gd name="connsiteX0" fmla="*/ 1082180 w 1234583"/>
                <a:gd name="connsiteY0" fmla="*/ 0 h 2164360"/>
                <a:gd name="connsiteX1" fmla="*/ 1192827 w 1234583"/>
                <a:gd name="connsiteY1" fmla="*/ 5587 h 2164360"/>
                <a:gd name="connsiteX2" fmla="*/ 1234577 w 1234583"/>
                <a:gd name="connsiteY2" fmla="*/ 11959 h 2164360"/>
                <a:gd name="connsiteX3" fmla="*/ 1168883 w 1234583"/>
                <a:gd name="connsiteY3" fmla="*/ 21985 h 2164360"/>
                <a:gd name="connsiteX4" fmla="*/ 304800 w 1234583"/>
                <a:gd name="connsiteY4" fmla="*/ 1082179 h 2164360"/>
                <a:gd name="connsiteX5" fmla="*/ 1168883 w 1234583"/>
                <a:gd name="connsiteY5" fmla="*/ 2142373 h 2164360"/>
                <a:gd name="connsiteX6" fmla="*/ 1234583 w 1234583"/>
                <a:gd name="connsiteY6" fmla="*/ 2152400 h 2164360"/>
                <a:gd name="connsiteX7" fmla="*/ 1192827 w 1234583"/>
                <a:gd name="connsiteY7" fmla="*/ 2158773 h 2164360"/>
                <a:gd name="connsiteX8" fmla="*/ 1082180 w 1234583"/>
                <a:gd name="connsiteY8" fmla="*/ 2164360 h 2164360"/>
                <a:gd name="connsiteX9" fmla="*/ 0 w 1234583"/>
                <a:gd name="connsiteY9" fmla="*/ 1082180 h 2164360"/>
                <a:gd name="connsiteX10" fmla="*/ 1082180 w 1234583"/>
                <a:gd name="connsiteY10" fmla="*/ 0 h 216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583" h="2164360">
                  <a:moveTo>
                    <a:pt x="1082180" y="0"/>
                  </a:moveTo>
                  <a:cubicBezTo>
                    <a:pt x="1119535" y="0"/>
                    <a:pt x="1156447" y="1893"/>
                    <a:pt x="1192827" y="5587"/>
                  </a:cubicBezTo>
                  <a:lnTo>
                    <a:pt x="1234577" y="11959"/>
                  </a:lnTo>
                  <a:lnTo>
                    <a:pt x="1168883" y="21985"/>
                  </a:lnTo>
                  <a:cubicBezTo>
                    <a:pt x="675751" y="122894"/>
                    <a:pt x="304800" y="559216"/>
                    <a:pt x="304800" y="1082179"/>
                  </a:cubicBezTo>
                  <a:cubicBezTo>
                    <a:pt x="304800" y="1605142"/>
                    <a:pt x="675751" y="2041464"/>
                    <a:pt x="1168883" y="2142373"/>
                  </a:cubicBezTo>
                  <a:lnTo>
                    <a:pt x="1234583" y="2152400"/>
                  </a:lnTo>
                  <a:lnTo>
                    <a:pt x="1192827" y="2158773"/>
                  </a:lnTo>
                  <a:cubicBezTo>
                    <a:pt x="1156447" y="2162468"/>
                    <a:pt x="1119535" y="2164360"/>
                    <a:pt x="1082180" y="2164360"/>
                  </a:cubicBezTo>
                  <a:cubicBezTo>
                    <a:pt x="484508" y="2164360"/>
                    <a:pt x="0" y="1679852"/>
                    <a:pt x="0" y="1082180"/>
                  </a:cubicBezTo>
                  <a:cubicBezTo>
                    <a:pt x="0" y="484508"/>
                    <a:pt x="484508" y="0"/>
                    <a:pt x="10821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dirty="0"/>
            </a:p>
          </p:txBody>
        </p:sp>
        <p:sp>
          <p:nvSpPr>
            <p:cNvPr id="51" name="צורה חופשית: צורה 50">
              <a:extLst>
                <a:ext uri="{FF2B5EF4-FFF2-40B4-BE49-F238E27FC236}">
                  <a16:creationId xmlns:a16="http://schemas.microsoft.com/office/drawing/2014/main" id="{10546029-0356-491A-BC61-CD7C32F974F0}"/>
                </a:ext>
              </a:extLst>
            </p:cNvPr>
            <p:cNvSpPr/>
            <p:nvPr userDrawn="1"/>
          </p:nvSpPr>
          <p:spPr>
            <a:xfrm rot="20700000">
              <a:off x="10508904" y="5911278"/>
              <a:ext cx="1290887" cy="2263062"/>
            </a:xfrm>
            <a:custGeom>
              <a:avLst/>
              <a:gdLst>
                <a:gd name="connsiteX0" fmla="*/ 1082180 w 1234583"/>
                <a:gd name="connsiteY0" fmla="*/ 0 h 2164360"/>
                <a:gd name="connsiteX1" fmla="*/ 1192827 w 1234583"/>
                <a:gd name="connsiteY1" fmla="*/ 5587 h 2164360"/>
                <a:gd name="connsiteX2" fmla="*/ 1234577 w 1234583"/>
                <a:gd name="connsiteY2" fmla="*/ 11959 h 2164360"/>
                <a:gd name="connsiteX3" fmla="*/ 1168883 w 1234583"/>
                <a:gd name="connsiteY3" fmla="*/ 21985 h 2164360"/>
                <a:gd name="connsiteX4" fmla="*/ 304800 w 1234583"/>
                <a:gd name="connsiteY4" fmla="*/ 1082179 h 2164360"/>
                <a:gd name="connsiteX5" fmla="*/ 1168883 w 1234583"/>
                <a:gd name="connsiteY5" fmla="*/ 2142373 h 2164360"/>
                <a:gd name="connsiteX6" fmla="*/ 1234583 w 1234583"/>
                <a:gd name="connsiteY6" fmla="*/ 2152400 h 2164360"/>
                <a:gd name="connsiteX7" fmla="*/ 1192827 w 1234583"/>
                <a:gd name="connsiteY7" fmla="*/ 2158773 h 2164360"/>
                <a:gd name="connsiteX8" fmla="*/ 1082180 w 1234583"/>
                <a:gd name="connsiteY8" fmla="*/ 2164360 h 2164360"/>
                <a:gd name="connsiteX9" fmla="*/ 0 w 1234583"/>
                <a:gd name="connsiteY9" fmla="*/ 1082180 h 2164360"/>
                <a:gd name="connsiteX10" fmla="*/ 1082180 w 1234583"/>
                <a:gd name="connsiteY10" fmla="*/ 0 h 216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583" h="2164360">
                  <a:moveTo>
                    <a:pt x="1082180" y="0"/>
                  </a:moveTo>
                  <a:cubicBezTo>
                    <a:pt x="1119535" y="0"/>
                    <a:pt x="1156447" y="1893"/>
                    <a:pt x="1192827" y="5587"/>
                  </a:cubicBezTo>
                  <a:lnTo>
                    <a:pt x="1234577" y="11959"/>
                  </a:lnTo>
                  <a:lnTo>
                    <a:pt x="1168883" y="21985"/>
                  </a:lnTo>
                  <a:cubicBezTo>
                    <a:pt x="675751" y="122894"/>
                    <a:pt x="304800" y="559216"/>
                    <a:pt x="304800" y="1082179"/>
                  </a:cubicBezTo>
                  <a:cubicBezTo>
                    <a:pt x="304800" y="1605142"/>
                    <a:pt x="675751" y="2041464"/>
                    <a:pt x="1168883" y="2142373"/>
                  </a:cubicBezTo>
                  <a:lnTo>
                    <a:pt x="1234583" y="2152400"/>
                  </a:lnTo>
                  <a:lnTo>
                    <a:pt x="1192827" y="2158773"/>
                  </a:lnTo>
                  <a:cubicBezTo>
                    <a:pt x="1156447" y="2162468"/>
                    <a:pt x="1119535" y="2164360"/>
                    <a:pt x="1082180" y="2164360"/>
                  </a:cubicBezTo>
                  <a:cubicBezTo>
                    <a:pt x="484508" y="2164360"/>
                    <a:pt x="0" y="1679852"/>
                    <a:pt x="0" y="1082180"/>
                  </a:cubicBezTo>
                  <a:cubicBezTo>
                    <a:pt x="0" y="484508"/>
                    <a:pt x="484508" y="0"/>
                    <a:pt x="10821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sp>
        <p:nvSpPr>
          <p:cNvPr id="52" name="מלבן 51">
            <a:extLst>
              <a:ext uri="{FF2B5EF4-FFF2-40B4-BE49-F238E27FC236}">
                <a16:creationId xmlns:a16="http://schemas.microsoft.com/office/drawing/2014/main" id="{E77E45C2-40E1-4D0C-9204-9AF5DDA7101D}"/>
              </a:ext>
            </a:extLst>
          </p:cNvPr>
          <p:cNvSpPr/>
          <p:nvPr userDrawn="1"/>
        </p:nvSpPr>
        <p:spPr>
          <a:xfrm>
            <a:off x="11716989" y="499570"/>
            <a:ext cx="457200" cy="16756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53" name="מלבן 52">
            <a:extLst>
              <a:ext uri="{FF2B5EF4-FFF2-40B4-BE49-F238E27FC236}">
                <a16:creationId xmlns:a16="http://schemas.microsoft.com/office/drawing/2014/main" id="{AFF28C0A-8321-472B-BA1D-01ADD75974A1}"/>
              </a:ext>
            </a:extLst>
          </p:cNvPr>
          <p:cNvSpPr/>
          <p:nvPr userDrawn="1"/>
        </p:nvSpPr>
        <p:spPr>
          <a:xfrm>
            <a:off x="-17811" y="499570"/>
            <a:ext cx="457200" cy="16756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3" name="מציין מיקום של מספר שקופית 5">
            <a:extLst>
              <a:ext uri="{FF2B5EF4-FFF2-40B4-BE49-F238E27FC236}">
                <a16:creationId xmlns:a16="http://schemas.microsoft.com/office/drawing/2014/main" id="{C5CCB5F6-CA22-4C72-B8F5-204BD2EA7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9" y="6430521"/>
            <a:ext cx="500524" cy="365125"/>
          </a:xfrm>
          <a:prstGeom prst="rect">
            <a:avLst/>
          </a:prstGeom>
          <a:solidFill>
            <a:srgbClr val="00599D"/>
          </a:solidFill>
        </p:spPr>
        <p:txBody>
          <a:bodyPr vert="horz" lIns="91440" tIns="45720" rIns="91440" bIns="45720" rtlCol="1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fld id="{18A1157E-26D9-4162-BD50-D17CAF9A408B}" type="slidenum">
              <a:rPr lang="x-none" smtClean="0"/>
              <a:pPr/>
              <a:t>‹#›</a:t>
            </a:fld>
            <a:endParaRPr lang="x-none"/>
          </a:p>
        </p:txBody>
      </p:sp>
      <p:pic>
        <p:nvPicPr>
          <p:cNvPr id="24" name="Picture 2" descr="תוצאת תמונה עבור רשות המיסים">
            <a:extLst>
              <a:ext uri="{FF2B5EF4-FFF2-40B4-BE49-F238E27FC236}">
                <a16:creationId xmlns:a16="http://schemas.microsoft.com/office/drawing/2014/main" id="{7C6B5F05-AB2E-41F7-80DC-A3A60073EF1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108" y="6186033"/>
            <a:ext cx="673783" cy="609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605272"/>
      </p:ext>
    </p:extLst>
  </p:cSld>
  <p:clrMapOvr>
    <a:masterClrMapping/>
  </p:clrMapOvr>
</p:sldLayout>
</file>

<file path=ppt/slideMasters/_rels/slideMaster1.xml.rels>&#65279;<?xml version="1.0" encoding="utf-8" standalone="yes"?>
<Relationships xmlns="http://schemas.openxmlformats.org/package/2006/relationships">
  <Relationship Id="rId3" Type="http://schemas.openxmlformats.org/officeDocument/2006/relationships/slideLayout" Target="../slideLayouts/slideLayout3.xml" />
  <Relationship Id="rId2" Type="http://schemas.openxmlformats.org/officeDocument/2006/relationships/slideLayout" Target="../slideLayouts/slideLayout2.xml" />
  <Relationship Id="rId1" Type="http://schemas.openxmlformats.org/officeDocument/2006/relationships/slideLayout" Target="../slideLayouts/slideLayout1.xml" />
  <Relationship Id="rId4" Type="http://schemas.openxmlformats.org/officeDocument/2006/relationships/theme" Target="../theme/theme1.xml" />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9F38F4E-AF11-4D6D-AC6F-A323209202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8" name="מציין מיקום של מספר שקופית 5">
            <a:extLst>
              <a:ext uri="{FF2B5EF4-FFF2-40B4-BE49-F238E27FC236}">
                <a16:creationId xmlns:a16="http://schemas.microsoft.com/office/drawing/2014/main" id="{109B0016-3ACF-4402-9F22-2B6A0A1470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9" y="6430521"/>
            <a:ext cx="500524" cy="365125"/>
          </a:xfrm>
          <a:prstGeom prst="rect">
            <a:avLst/>
          </a:prstGeom>
          <a:solidFill>
            <a:srgbClr val="00599D"/>
          </a:solidFill>
        </p:spPr>
        <p:txBody>
          <a:bodyPr vert="horz" lIns="91440" tIns="45720" rIns="91440" bIns="45720" rtlCol="1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fld id="{18A1157E-26D9-4162-BD50-D17CAF9A408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83098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 />
</Relationships>
</file>

<file path=ppt/slides/_rels/slide10.xml.rels>&#65279;<?xml version="1.0" encoding="utf-8" standalone="yes"?>
<Relationships xmlns="http://schemas.openxmlformats.org/package/2006/relationships">
  <Relationship Id="rId3" Type="http://schemas.openxmlformats.org/officeDocument/2006/relationships/image" Target="../media/image3.png" />
  <Relationship Id="rId2" Type="http://schemas.openxmlformats.org/officeDocument/2006/relationships/notesSlide" Target="../notesSlides/notesSlide9.xml" />
  <Relationship Id="rId1" Type="http://schemas.openxmlformats.org/officeDocument/2006/relationships/slideLayout" Target="../slideLayouts/slideLayout2.xml" />
</Relationships>
</file>

<file path=ppt/slides/_rels/slide11.xml.rels>&#65279;<?xml version="1.0" encoding="utf-8" standalone="yes"?>
<Relationships xmlns="http://schemas.openxmlformats.org/package/2006/relationships">
  <Relationship Id="rId3" Type="http://schemas.openxmlformats.org/officeDocument/2006/relationships/image" Target="../media/image3.png" />
  <Relationship Id="rId2" Type="http://schemas.openxmlformats.org/officeDocument/2006/relationships/notesSlide" Target="../notesSlides/notesSlide10.xml" />
  <Relationship Id="rId1" Type="http://schemas.openxmlformats.org/officeDocument/2006/relationships/slideLayout" Target="../slideLayouts/slideLayout2.xml" />
</Relationships>
</file>

<file path=ppt/slides/_rels/slide12.xml.rels>&#65279;<?xml version="1.0" encoding="utf-8" standalone="yes"?>
<Relationships xmlns="http://schemas.openxmlformats.org/package/2006/relationships">
  <Relationship Id="rId3" Type="http://schemas.openxmlformats.org/officeDocument/2006/relationships/image" Target="../media/image3.png" />
  <Relationship Id="rId2" Type="http://schemas.openxmlformats.org/officeDocument/2006/relationships/notesSlide" Target="../notesSlides/notesSlide11.xml" />
  <Relationship Id="rId1" Type="http://schemas.openxmlformats.org/officeDocument/2006/relationships/slideLayout" Target="../slideLayouts/slideLayout2.xml" />
</Relationships>
</file>

<file path=ppt/slides/_rels/slide13.xml.rels>&#65279;<?xml version="1.0" encoding="utf-8" standalone="yes"?>
<Relationships xmlns="http://schemas.openxmlformats.org/package/2006/relationships">
  <Relationship Id="rId3" Type="http://schemas.openxmlformats.org/officeDocument/2006/relationships/image" Target="../media/image3.png" />
  <Relationship Id="rId2" Type="http://schemas.openxmlformats.org/officeDocument/2006/relationships/notesSlide" Target="../notesSlides/notesSlide12.xml" />
  <Relationship Id="rId1" Type="http://schemas.openxmlformats.org/officeDocument/2006/relationships/slideLayout" Target="../slideLayouts/slideLayout2.xml" />
</Relationships>
</file>

<file path=ppt/slides/_rels/slide14.xml.rels>&#65279;<?xml version="1.0" encoding="utf-8" standalone="yes"?>
<Relationships xmlns="http://schemas.openxmlformats.org/package/2006/relationships">
  <Relationship Id="rId3" Type="http://schemas.openxmlformats.org/officeDocument/2006/relationships/image" Target="../media/image3.png" />
  <Relationship Id="rId2" Type="http://schemas.openxmlformats.org/officeDocument/2006/relationships/notesSlide" Target="../notesSlides/notesSlide13.xml" />
  <Relationship Id="rId1" Type="http://schemas.openxmlformats.org/officeDocument/2006/relationships/slideLayout" Target="../slideLayouts/slideLayout2.xml" />
</Relationships>
</file>

<file path=ppt/slides/_rels/slide15.xml.rels>&#65279;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 />
</Relationships>
</file>

<file path=ppt/slides/_rels/slide16.xml.rels>&#65279;<?xml version="1.0" encoding="utf-8" standalone="yes"?>
<Relationships xmlns="http://schemas.openxmlformats.org/package/2006/relationships">
  <Relationship Id="rId3" Type="http://schemas.openxmlformats.org/officeDocument/2006/relationships/image" Target="../media/image3.png" />
  <Relationship Id="rId2" Type="http://schemas.openxmlformats.org/officeDocument/2006/relationships/notesSlide" Target="../notesSlides/notesSlide14.xml" />
  <Relationship Id="rId1" Type="http://schemas.openxmlformats.org/officeDocument/2006/relationships/slideLayout" Target="../slideLayouts/slideLayout2.xml" />
</Relationships>
</file>

<file path=ppt/slides/_rels/slide17.xml.rels>&#65279;<?xml version="1.0" encoding="utf-8" standalone="yes"?>
<Relationships xmlns="http://schemas.openxmlformats.org/package/2006/relationships">
  <Relationship Id="rId3" Type="http://schemas.openxmlformats.org/officeDocument/2006/relationships/image" Target="../media/image3.png" />
  <Relationship Id="rId2" Type="http://schemas.openxmlformats.org/officeDocument/2006/relationships/notesSlide" Target="../notesSlides/notesSlide15.xml" />
  <Relationship Id="rId1" Type="http://schemas.openxmlformats.org/officeDocument/2006/relationships/slideLayout" Target="../slideLayouts/slideLayout2.xml" />
</Relationships>
</file>

<file path=ppt/slides/_rels/slide18.xml.rels>&#65279;<?xml version="1.0" encoding="utf-8" standalone="yes"?>
<Relationships xmlns="http://schemas.openxmlformats.org/package/2006/relationships">
  <Relationship Id="rId3" Type="http://schemas.openxmlformats.org/officeDocument/2006/relationships/image" Target="../media/image5.emf" />
  <Relationship Id="rId2" Type="http://schemas.openxmlformats.org/officeDocument/2006/relationships/notesSlide" Target="../notesSlides/notesSlide16.xml" />
  <Relationship Id="rId1" Type="http://schemas.openxmlformats.org/officeDocument/2006/relationships/slideLayout" Target="../slideLayouts/slideLayout2.xml" />
</Relationships>
</file>

<file path=ppt/slides/_rels/slide19.xml.rels>&#65279;<?xml version="1.0" encoding="utf-8" standalone="yes"?>
<Relationships xmlns="http://schemas.openxmlformats.org/package/2006/relationships">
  <Relationship Id="rId2" Type="http://schemas.openxmlformats.org/officeDocument/2006/relationships/image" Target="../media/image6.emf" />
  <Relationship Id="rId1" Type="http://schemas.openxmlformats.org/officeDocument/2006/relationships/slideLayout" Target="../slideLayouts/slideLayout2.xml" />
</Relationships>
</file>

<file path=ppt/slides/_rels/slide2.xml.rels>&#65279;<?xml version="1.0" encoding="utf-8" standalone="yes"?>
<Relationships xmlns="http://schemas.openxmlformats.org/package/2006/relationships">
  <Relationship Id="rId3" Type="http://schemas.openxmlformats.org/officeDocument/2006/relationships/image" Target="../media/image3.png" />
  <Relationship Id="rId2" Type="http://schemas.openxmlformats.org/officeDocument/2006/relationships/notesSlide" Target="../notesSlides/notesSlide1.xml" />
  <Relationship Id="rId1" Type="http://schemas.openxmlformats.org/officeDocument/2006/relationships/slideLayout" Target="../slideLayouts/slideLayout2.xml" />
</Relationships>
</file>

<file path=ppt/slides/_rels/slide20.xml.rels>&#65279;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 />
</Relationships>
</file>

<file path=ppt/slides/_rels/slide21.xml.rels>&#65279;<?xml version="1.0" encoding="utf-8" standalone="yes"?>
<Relationships xmlns="http://schemas.openxmlformats.org/package/2006/relationships">
  <Relationship Id="rId3" Type="http://schemas.openxmlformats.org/officeDocument/2006/relationships/image" Target="../media/image3.png" />
  <Relationship Id="rId2" Type="http://schemas.openxmlformats.org/officeDocument/2006/relationships/notesSlide" Target="../notesSlides/notesSlide17.xml" />
  <Relationship Id="rId1" Type="http://schemas.openxmlformats.org/officeDocument/2006/relationships/slideLayout" Target="../slideLayouts/slideLayout2.xml" />
</Relationships>
</file>

<file path=ppt/slides/_rels/slide22.xml.rels>&#65279;<?xml version="1.0" encoding="utf-8" standalone="yes"?>
<Relationships xmlns="http://schemas.openxmlformats.org/package/2006/relationships">
  <Relationship Id="rId3" Type="http://schemas.openxmlformats.org/officeDocument/2006/relationships/image" Target="../media/image3.png" />
  <Relationship Id="rId2" Type="http://schemas.openxmlformats.org/officeDocument/2006/relationships/notesSlide" Target="../notesSlides/notesSlide18.xml" />
  <Relationship Id="rId1" Type="http://schemas.openxmlformats.org/officeDocument/2006/relationships/slideLayout" Target="../slideLayouts/slideLayout2.xml" />
</Relationships>
</file>

<file path=ppt/slides/_rels/slide23.xml.rels>&#65279;<?xml version="1.0" encoding="utf-8" standalone="yes"?>
<Relationships xmlns="http://schemas.openxmlformats.org/package/2006/relationships">
  <Relationship Id="rId3" Type="http://schemas.openxmlformats.org/officeDocument/2006/relationships/notesSlide" Target="../notesSlides/notesSlide19.xml" />
  <Relationship Id="rId7" Type="http://schemas.openxmlformats.org/officeDocument/2006/relationships/image" Target="../media/image7.emf" />
  <Relationship Id="rId2" Type="http://schemas.openxmlformats.org/officeDocument/2006/relationships/slideLayout" Target="../slideLayouts/slideLayout2.xml" />
  <Relationship Id="rId1" Type="http://schemas.openxmlformats.org/officeDocument/2006/relationships/vmlDrawing" Target="../drawings/vmlDrawing1.vml" />
  <Relationship Id="rId6" Type="http://schemas.openxmlformats.org/officeDocument/2006/relationships/package" Target="../embeddings/Microsoft_Word_Document.docx" />
  <Relationship Id="rId5" Type="http://schemas.openxmlformats.org/officeDocument/2006/relationships/image" Target="../media/image8.emf" />
  <Relationship Id="rId4" Type="http://schemas.openxmlformats.org/officeDocument/2006/relationships/image" Target="../media/image3.png" />
</Relationships>
</file>

<file path=ppt/slides/_rels/slide24.xml.rels>&#65279;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2.xml" />
</Relationships>
</file>

<file path=ppt/slides/_rels/slide25.xml.rels>&#65279;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2.xml" />
</Relationships>
</file>

<file path=ppt/slides/_rels/slide26.xml.rels>&#65279;<?xml version="1.0" encoding="utf-8" standalone="yes"?>
<Relationships xmlns="http://schemas.openxmlformats.org/package/2006/relationships">
  <Relationship Id="rId3" Type="http://schemas.openxmlformats.org/officeDocument/2006/relationships/image" Target="../media/image3.png" />
  <Relationship Id="rId2" Type="http://schemas.openxmlformats.org/officeDocument/2006/relationships/notesSlide" Target="../notesSlides/notesSlide20.xml" />
  <Relationship Id="rId1" Type="http://schemas.openxmlformats.org/officeDocument/2006/relationships/slideLayout" Target="../slideLayouts/slideLayout2.xml" />
</Relationships>
</file>

<file path=ppt/slides/_rels/slide27.xml.rels>&#65279;<?xml version="1.0" encoding="utf-8" standalone="yes"?>
<Relationships xmlns="http://schemas.openxmlformats.org/package/2006/relationships">
  <Relationship Id="rId3" Type="http://schemas.openxmlformats.org/officeDocument/2006/relationships/image" Target="../media/image3.png" />
  <Relationship Id="rId2" Type="http://schemas.openxmlformats.org/officeDocument/2006/relationships/notesSlide" Target="../notesSlides/notesSlide21.xml" />
  <Relationship Id="rId1" Type="http://schemas.openxmlformats.org/officeDocument/2006/relationships/slideLayout" Target="../slideLayouts/slideLayout2.xml" />
</Relationships>
</file>

<file path=ppt/slides/_rels/slide28.xml.rels>&#65279;<?xml version="1.0" encoding="utf-8" standalone="yes"?>
<Relationships xmlns="http://schemas.openxmlformats.org/package/2006/relationships">
  <Relationship Id="rId3" Type="http://schemas.openxmlformats.org/officeDocument/2006/relationships/image" Target="../media/image3.png" />
  <Relationship Id="rId2" Type="http://schemas.openxmlformats.org/officeDocument/2006/relationships/notesSlide" Target="../notesSlides/notesSlide22.xml" />
  <Relationship Id="rId1" Type="http://schemas.openxmlformats.org/officeDocument/2006/relationships/slideLayout" Target="../slideLayouts/slideLayout2.xml" />
</Relationships>
</file>

<file path=ppt/slides/_rels/slide29.xml.rels>&#65279;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 />
</Relationships>
</file>

<file path=ppt/slides/_rels/slide3.xml.rels>&#65279;<?xml version="1.0" encoding="utf-8" standalone="yes"?>
<Relationships xmlns="http://schemas.openxmlformats.org/package/2006/relationships">
  <Relationship Id="rId3" Type="http://schemas.openxmlformats.org/officeDocument/2006/relationships/image" Target="../media/image3.png" />
  <Relationship Id="rId2" Type="http://schemas.openxmlformats.org/officeDocument/2006/relationships/notesSlide" Target="../notesSlides/notesSlide2.xml" />
  <Relationship Id="rId1" Type="http://schemas.openxmlformats.org/officeDocument/2006/relationships/slideLayout" Target="../slideLayouts/slideLayout2.xml" />
</Relationships>
</file>

<file path=ppt/slides/_rels/slide30.xml.rels>&#65279;<?xml version="1.0" encoding="utf-8" standalone="yes"?>
<Relationships xmlns="http://schemas.openxmlformats.org/package/2006/relationships">
  <Relationship Id="rId3" Type="http://schemas.openxmlformats.org/officeDocument/2006/relationships/image" Target="../media/image3.png" />
  <Relationship Id="rId2" Type="http://schemas.openxmlformats.org/officeDocument/2006/relationships/notesSlide" Target="../notesSlides/notesSlide23.xml" />
  <Relationship Id="rId1" Type="http://schemas.openxmlformats.org/officeDocument/2006/relationships/slideLayout" Target="../slideLayouts/slideLayout2.xml" />
  <Relationship Id="rId4" Type="http://schemas.openxmlformats.org/officeDocument/2006/relationships/slide" Target="slide8.xml" />
</Relationships>
</file>

<file path=ppt/slides/_rels/slide4.xml.rels>&#65279;<?xml version="1.0" encoding="utf-8" standalone="yes"?>
<Relationships xmlns="http://schemas.openxmlformats.org/package/2006/relationships">
  <Relationship Id="rId3" Type="http://schemas.openxmlformats.org/officeDocument/2006/relationships/image" Target="../media/image3.png" />
  <Relationship Id="rId2" Type="http://schemas.openxmlformats.org/officeDocument/2006/relationships/notesSlide" Target="../notesSlides/notesSlide3.xml" />
  <Relationship Id="rId1" Type="http://schemas.openxmlformats.org/officeDocument/2006/relationships/slideLayout" Target="../slideLayouts/slideLayout2.xml" />
</Relationships>
</file>

<file path=ppt/slides/_rels/slide5.xml.rels>&#65279;<?xml version="1.0" encoding="utf-8" standalone="yes"?>
<Relationships xmlns="http://schemas.openxmlformats.org/package/2006/relationships">
  <Relationship Id="rId3" Type="http://schemas.openxmlformats.org/officeDocument/2006/relationships/image" Target="../media/image3.png" />
  <Relationship Id="rId2" Type="http://schemas.openxmlformats.org/officeDocument/2006/relationships/notesSlide" Target="../notesSlides/notesSlide4.xml" />
  <Relationship Id="rId1" Type="http://schemas.openxmlformats.org/officeDocument/2006/relationships/slideLayout" Target="../slideLayouts/slideLayout2.xml" />
  <Relationship Id="rId4" Type="http://schemas.openxmlformats.org/officeDocument/2006/relationships/image" Target="../media/image4.png" />
</Relationships>
</file>

<file path=ppt/slides/_rels/slide6.xml.rels>&#65279;<?xml version="1.0" encoding="utf-8" standalone="yes"?>
<Relationships xmlns="http://schemas.openxmlformats.org/package/2006/relationships">
  <Relationship Id="rId3" Type="http://schemas.openxmlformats.org/officeDocument/2006/relationships/image" Target="../media/image3.png" />
  <Relationship Id="rId2" Type="http://schemas.openxmlformats.org/officeDocument/2006/relationships/notesSlide" Target="../notesSlides/notesSlide5.xml" />
  <Relationship Id="rId1" Type="http://schemas.openxmlformats.org/officeDocument/2006/relationships/slideLayout" Target="../slideLayouts/slideLayout2.xml" />
</Relationships>
</file>

<file path=ppt/slides/_rels/slide7.xml.rels>&#65279;<?xml version="1.0" encoding="utf-8" standalone="yes"?>
<Relationships xmlns="http://schemas.openxmlformats.org/package/2006/relationships">
  <Relationship Id="rId3" Type="http://schemas.openxmlformats.org/officeDocument/2006/relationships/image" Target="../media/image3.png" />
  <Relationship Id="rId2" Type="http://schemas.openxmlformats.org/officeDocument/2006/relationships/notesSlide" Target="../notesSlides/notesSlide6.xml" />
  <Relationship Id="rId1" Type="http://schemas.openxmlformats.org/officeDocument/2006/relationships/slideLayout" Target="../slideLayouts/slideLayout2.xml" />
</Relationships>
</file>

<file path=ppt/slides/_rels/slide8.xml.rels>&#65279;<?xml version="1.0" encoding="utf-8" standalone="yes"?>
<Relationships xmlns="http://schemas.openxmlformats.org/package/2006/relationships">
  <Relationship Id="rId3" Type="http://schemas.openxmlformats.org/officeDocument/2006/relationships/image" Target="../media/image3.png" />
  <Relationship Id="rId2" Type="http://schemas.openxmlformats.org/officeDocument/2006/relationships/notesSlide" Target="../notesSlides/notesSlide7.xml" />
  <Relationship Id="rId1" Type="http://schemas.openxmlformats.org/officeDocument/2006/relationships/slideLayout" Target="../slideLayouts/slideLayout2.xml" />
</Relationships>
</file>

<file path=ppt/slides/_rels/slide9.xml.rels>&#65279;<?xml version="1.0" encoding="utf-8" standalone="yes"?>
<Relationships xmlns="http://schemas.openxmlformats.org/package/2006/relationships">
  <Relationship Id="rId3" Type="http://schemas.openxmlformats.org/officeDocument/2006/relationships/image" Target="../media/image3.png" />
  <Relationship Id="rId2" Type="http://schemas.openxmlformats.org/officeDocument/2006/relationships/notesSlide" Target="../notesSlides/notesSlide8.xml" />
  <Relationship Id="rId1" Type="http://schemas.openxmlformats.org/officeDocument/2006/relationships/slideLayout" Target="../slideLayouts/slideLayout2.xml" />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>
            <a:extLst>
              <a:ext uri="{FF2B5EF4-FFF2-40B4-BE49-F238E27FC236}">
                <a16:creationId xmlns:a16="http://schemas.microsoft.com/office/drawing/2014/main" id="{AEFD23FE-9519-4133-80B2-DD78E83F3B42}"/>
              </a:ext>
            </a:extLst>
          </p:cNvPr>
          <p:cNvSpPr/>
          <p:nvPr/>
        </p:nvSpPr>
        <p:spPr>
          <a:xfrm>
            <a:off x="469900" y="2597150"/>
            <a:ext cx="11252200" cy="1663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7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C0DF370F-4F5A-4A95-AF21-35E0FC494AA7}"/>
              </a:ext>
            </a:extLst>
          </p:cNvPr>
          <p:cNvSpPr/>
          <p:nvPr/>
        </p:nvSpPr>
        <p:spPr>
          <a:xfrm>
            <a:off x="469900" y="2597150"/>
            <a:ext cx="11157527" cy="16735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endParaRPr lang="he-IL" sz="40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 algn="ctr" rtl="1">
              <a:defRPr/>
            </a:pPr>
            <a:r>
              <a:rPr lang="he-IL" sz="4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מענק המשכיות עסקית</a:t>
            </a:r>
          </a:p>
          <a:p>
            <a:pPr lvl="0" algn="ctr" rtl="1">
              <a:defRPr/>
            </a:pPr>
            <a:r>
              <a:rPr lang="he-IL" sz="4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בעקבות מלחמת "חרבות ברזל"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687C192C-D9CA-4D42-8C37-EFE7FE7359E8}"/>
              </a:ext>
            </a:extLst>
          </p:cNvPr>
          <p:cNvSpPr/>
          <p:nvPr/>
        </p:nvSpPr>
        <p:spPr>
          <a:xfrm>
            <a:off x="0" y="4260850"/>
            <a:ext cx="12192000" cy="603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3600" b="0" i="0" u="none" strike="noStrike" kern="1200" cap="none" spc="0" normalizeH="0" baseline="0" noProof="0" dirty="0">
              <a:ln>
                <a:noFill/>
              </a:ln>
              <a:solidFill>
                <a:srgbClr val="00599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F42C41F0-074E-4F67-AEE2-3C628A674808}"/>
              </a:ext>
            </a:extLst>
          </p:cNvPr>
          <p:cNvSpPr/>
          <p:nvPr/>
        </p:nvSpPr>
        <p:spPr>
          <a:xfrm>
            <a:off x="4407194" y="6452620"/>
            <a:ext cx="76177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הדברים המובאים במצגת זו הם דברי הסבר ואינם באים במקום הוראות החוק או הוראות נוהל שנקבעו. </a:t>
            </a:r>
            <a:endParaRPr kumimoji="0" lang="he-IL" sz="16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מלבן 9">
            <a:extLst>
              <a:ext uri="{FF2B5EF4-FFF2-40B4-BE49-F238E27FC236}">
                <a16:creationId xmlns:a16="http://schemas.microsoft.com/office/drawing/2014/main" id="{18ADBA41-E465-402A-A618-A668236D52F3}"/>
              </a:ext>
            </a:extLst>
          </p:cNvPr>
          <p:cNvSpPr/>
          <p:nvPr/>
        </p:nvSpPr>
        <p:spPr>
          <a:xfrm>
            <a:off x="7554191" y="273076"/>
            <a:ext cx="4463184" cy="892552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תכנית לסיוע כלכלי </a:t>
            </a:r>
            <a:r>
              <a:rPr lang="he-IL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(הוראת שעה – חרבות ברזל),</a:t>
            </a:r>
            <a:r>
              <a:rPr lang="he-IL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התשפ"ד-2023</a:t>
            </a:r>
          </a:p>
        </p:txBody>
      </p:sp>
    </p:spTree>
    <p:extLst>
      <p:ext uri="{BB962C8B-B14F-4D97-AF65-F5344CB8AC3E}">
        <p14:creationId xmlns:p14="http://schemas.microsoft.com/office/powerpoint/2010/main" val="3327149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D2FA8619-CDE1-4814-8694-12D5769BE323}"/>
              </a:ext>
            </a:extLst>
          </p:cNvPr>
          <p:cNvSpPr/>
          <p:nvPr/>
        </p:nvSpPr>
        <p:spPr>
          <a:xfrm>
            <a:off x="685800" y="190500"/>
            <a:ext cx="1132332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4000" b="1" i="0" u="none" strike="noStrike" kern="1200" cap="none" spc="0" normalizeH="0" baseline="0" noProof="0" dirty="0">
              <a:ln>
                <a:noFill/>
              </a:ln>
              <a:solidFill>
                <a:srgbClr val="00599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082B0874-9A1C-4DD8-808B-0A0B89D1BB46}"/>
              </a:ext>
            </a:extLst>
          </p:cNvPr>
          <p:cNvSpPr/>
          <p:nvPr/>
        </p:nvSpPr>
        <p:spPr>
          <a:xfrm>
            <a:off x="213360" y="1403350"/>
            <a:ext cx="11559540" cy="4051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599D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2D5E385-EAD3-425E-B34F-762B14DDF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1157E-26D9-4162-BD50-D17CAF9A408B}" type="slidenum"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x-none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39265843-A0C9-49EB-B742-71D2BCDD2853}"/>
              </a:ext>
            </a:extLst>
          </p:cNvPr>
          <p:cNvSpPr/>
          <p:nvPr/>
        </p:nvSpPr>
        <p:spPr>
          <a:xfrm>
            <a:off x="1564574" y="228208"/>
            <a:ext cx="9823862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/>
            <a:r>
              <a:rPr lang="he-IL" sz="3600" b="1" dirty="0">
                <a:solidFill>
                  <a:srgbClr val="00599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הגדרות</a:t>
            </a:r>
            <a:endParaRPr kumimoji="0" lang="he-IL" sz="3600" b="1" i="0" u="none" strike="noStrike" kern="1200" cap="none" spc="0" normalizeH="0" baseline="0" noProof="0" dirty="0">
              <a:ln>
                <a:noFill/>
              </a:ln>
              <a:solidFill>
                <a:srgbClr val="00599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ABEBAFD3-ED35-49E7-BADD-5099F8D45C8B}"/>
              </a:ext>
            </a:extLst>
          </p:cNvPr>
          <p:cNvSpPr/>
          <p:nvPr/>
        </p:nvSpPr>
        <p:spPr>
          <a:xfrm>
            <a:off x="932329" y="1548633"/>
            <a:ext cx="10383372" cy="45832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just" rtl="1">
              <a:spcBef>
                <a:spcPts val="1200"/>
              </a:spcBef>
              <a:spcAft>
                <a:spcPts val="600"/>
              </a:spcAft>
              <a:buClr>
                <a:srgbClr val="00599D"/>
              </a:buClr>
            </a:pPr>
            <a:r>
              <a:rPr lang="he-IL" sz="3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"מחזור עסקאות </a:t>
            </a:r>
            <a:r>
              <a:rPr lang="he-IL" sz="3000" b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בתקופת הזכאות</a:t>
            </a:r>
            <a:r>
              <a:rPr lang="he-IL" sz="3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 </a:t>
            </a:r>
          </a:p>
          <a:p>
            <a:pPr marL="627063" lvl="0" indent="-446088" algn="just" rtl="1">
              <a:spcBef>
                <a:spcPts val="12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חד חודשי – </a:t>
            </a:r>
            <a:r>
              <a:rPr lang="he-IL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אוקטובר 2023 </a:t>
            </a:r>
            <a:r>
              <a:rPr lang="he-IL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(כולל עוסק פטור ומלכ"ר זכאי).</a:t>
            </a:r>
          </a:p>
          <a:p>
            <a:pPr marL="627063" lvl="0" indent="-446088" algn="just" rtl="1">
              <a:spcBef>
                <a:spcPts val="12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דו חודשי – </a:t>
            </a:r>
            <a:r>
              <a:rPr lang="he-IL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ספטמבר אוקטובר 2023.</a:t>
            </a:r>
          </a:p>
          <a:p>
            <a:pPr marL="180975" lvl="0" algn="just" rtl="1">
              <a:spcBef>
                <a:spcPts val="1200"/>
              </a:spcBef>
              <a:spcAft>
                <a:spcPts val="600"/>
              </a:spcAft>
              <a:buClr>
                <a:srgbClr val="00599D"/>
              </a:buClr>
            </a:pPr>
            <a:endParaRPr lang="he-IL" sz="200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7063" lvl="0" indent="-446088" algn="just" rtl="1">
              <a:spcBef>
                <a:spcPts val="12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בסיס מזומן – </a:t>
            </a:r>
          </a:p>
          <a:p>
            <a:pPr marL="1165225" lvl="0" indent="-446088" algn="just" rtl="1">
              <a:spcBef>
                <a:spcPts val="12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חד חודשי – </a:t>
            </a:r>
            <a:r>
              <a:rPr lang="he-IL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נובמבר 2023.</a:t>
            </a:r>
          </a:p>
          <a:p>
            <a:pPr marL="1165225" lvl="0" indent="-446088" algn="just" rtl="1">
              <a:spcBef>
                <a:spcPts val="12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דו חודשי – </a:t>
            </a:r>
            <a:r>
              <a:rPr lang="he-IL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נובמבר דצמבר 2023.</a:t>
            </a:r>
          </a:p>
          <a:p>
            <a:pPr marL="446088" lvl="0" indent="-446088" algn="just" rtl="1">
              <a:spcBef>
                <a:spcPts val="12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endParaRPr lang="he-IL" sz="280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34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D2FA8619-CDE1-4814-8694-12D5769BE323}"/>
              </a:ext>
            </a:extLst>
          </p:cNvPr>
          <p:cNvSpPr/>
          <p:nvPr/>
        </p:nvSpPr>
        <p:spPr>
          <a:xfrm>
            <a:off x="685800" y="190500"/>
            <a:ext cx="1132332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4000" b="1" i="0" u="none" strike="noStrike" kern="1200" cap="none" spc="0" normalizeH="0" baseline="0" noProof="0" dirty="0">
              <a:ln>
                <a:noFill/>
              </a:ln>
              <a:solidFill>
                <a:srgbClr val="00599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082B0874-9A1C-4DD8-808B-0A0B89D1BB46}"/>
              </a:ext>
            </a:extLst>
          </p:cNvPr>
          <p:cNvSpPr/>
          <p:nvPr/>
        </p:nvSpPr>
        <p:spPr>
          <a:xfrm>
            <a:off x="213360" y="1403350"/>
            <a:ext cx="11559540" cy="4051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599D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2D5E385-EAD3-425E-B34F-762B14DDF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1157E-26D9-4162-BD50-D17CAF9A408B}" type="slidenum"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x-none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39265843-A0C9-49EB-B742-71D2BCDD2853}"/>
              </a:ext>
            </a:extLst>
          </p:cNvPr>
          <p:cNvSpPr/>
          <p:nvPr/>
        </p:nvSpPr>
        <p:spPr>
          <a:xfrm>
            <a:off x="1564574" y="228208"/>
            <a:ext cx="9823862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599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הגדרות</a:t>
            </a: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ABEBAFD3-ED35-49E7-BADD-5099F8D45C8B}"/>
              </a:ext>
            </a:extLst>
          </p:cNvPr>
          <p:cNvSpPr/>
          <p:nvPr/>
        </p:nvSpPr>
        <p:spPr>
          <a:xfrm>
            <a:off x="893619" y="1558636"/>
            <a:ext cx="10422082" cy="504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46088" lvl="0" indent="-446088" algn="just" rtl="1">
              <a:spcBef>
                <a:spcPts val="12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מחזור עסקאות </a:t>
            </a:r>
            <a:r>
              <a:rPr lang="he-IL" sz="2800" b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ב"תקופת הבסיס"</a:t>
            </a:r>
            <a:r>
              <a:rPr lang="he-IL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he-IL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הדגשים</a:t>
            </a:r>
            <a:r>
              <a:rPr lang="he-IL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903288" lvl="1" indent="-446088" algn="just" rtl="1">
              <a:spcBef>
                <a:spcPts val="6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איחוד עוסקים/שותפות </a:t>
            </a:r>
            <a:r>
              <a:rPr lang="he-IL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לפי המחזור הכולל של כל החברים באיחוד </a:t>
            </a:r>
            <a:r>
              <a:rPr lang="he-IL" sz="20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או</a:t>
            </a:r>
            <a:r>
              <a:rPr lang="he-IL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השותפות.</a:t>
            </a:r>
          </a:p>
          <a:p>
            <a:pPr marL="903288" lvl="1" indent="-446088" algn="just" rtl="1">
              <a:spcBef>
                <a:spcPts val="6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עסק חדש </a:t>
            </a:r>
            <a:r>
              <a:rPr lang="he-IL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עסק שפעילותו החלה לאחר יום ה- 2 בספטמבר 2022.</a:t>
            </a:r>
          </a:p>
          <a:p>
            <a:pPr lvl="1" algn="just" rtl="1">
              <a:spcBef>
                <a:spcPts val="600"/>
              </a:spcBef>
              <a:spcAft>
                <a:spcPts val="600"/>
              </a:spcAft>
              <a:buClr>
                <a:srgbClr val="00599D"/>
              </a:buClr>
            </a:pPr>
            <a:r>
              <a:rPr lang="he-IL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למדווח </a:t>
            </a:r>
            <a:r>
              <a:rPr lang="he-IL" sz="2000" b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חד</a:t>
            </a:r>
            <a:r>
              <a:rPr lang="he-IL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חודשי</a:t>
            </a:r>
            <a:r>
              <a:rPr lang="he-IL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מחזור העסקאות מיום תחילת החודש העוקב עד 30.9.2023, כשהוא מחולק במספר 	חודשי הפעילות.</a:t>
            </a:r>
          </a:p>
          <a:p>
            <a:pPr lvl="1" algn="just" rtl="1">
              <a:spcBef>
                <a:spcPts val="600"/>
              </a:spcBef>
              <a:spcAft>
                <a:spcPts val="600"/>
              </a:spcAft>
              <a:buClr>
                <a:srgbClr val="00599D"/>
              </a:buClr>
            </a:pPr>
            <a:r>
              <a:rPr lang="he-IL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למדווח </a:t>
            </a:r>
            <a:r>
              <a:rPr lang="he-IL" sz="2000" b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דו</a:t>
            </a:r>
            <a:r>
              <a:rPr lang="he-IL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חודשי</a:t>
            </a:r>
            <a:r>
              <a:rPr lang="he-IL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מחזור העסקאות מיום תחילת החודש העוקב עד 31.8.2023, כשהוא מחולק במספר 	חודשי הפעילות ומוכפל ב- 2.</a:t>
            </a:r>
          </a:p>
          <a:p>
            <a:pPr lvl="1" algn="just" rtl="1">
              <a:buClr>
                <a:srgbClr val="00599D"/>
              </a:buClr>
            </a:pPr>
            <a:endParaRPr lang="he-IL" sz="120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46088" lvl="0" indent="-446088" algn="just" rtl="1">
              <a:spcBef>
                <a:spcPts val="12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"הפרש מחזורים" – </a:t>
            </a:r>
            <a:r>
              <a:rPr lang="he-IL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הפרש </a:t>
            </a:r>
            <a:r>
              <a:rPr lang="he-IL" sz="28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חיובי</a:t>
            </a:r>
            <a:r>
              <a:rPr lang="he-IL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שבין מחזור עסקאותיו של העוסק ב"תקופת הבסיס" לבין מחזור עסקאותיו ב"תקופת הזכאות" </a:t>
            </a:r>
            <a:r>
              <a:rPr lang="he-IL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(לגבי "איחוד עוסקים" החישוב יעשה לגבי כל חברה בנפרד)</a:t>
            </a:r>
            <a:r>
              <a:rPr lang="he-IL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588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D2FA8619-CDE1-4814-8694-12D5769BE323}"/>
              </a:ext>
            </a:extLst>
          </p:cNvPr>
          <p:cNvSpPr/>
          <p:nvPr/>
        </p:nvSpPr>
        <p:spPr>
          <a:xfrm>
            <a:off x="685800" y="190500"/>
            <a:ext cx="1132332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4000" b="1" i="0" u="none" strike="noStrike" kern="1200" cap="none" spc="0" normalizeH="0" baseline="0" noProof="0" dirty="0">
              <a:ln>
                <a:noFill/>
              </a:ln>
              <a:solidFill>
                <a:srgbClr val="00599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082B0874-9A1C-4DD8-808B-0A0B89D1BB46}"/>
              </a:ext>
            </a:extLst>
          </p:cNvPr>
          <p:cNvSpPr/>
          <p:nvPr/>
        </p:nvSpPr>
        <p:spPr>
          <a:xfrm>
            <a:off x="213360" y="1403350"/>
            <a:ext cx="11559540" cy="4051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599D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2D5E385-EAD3-425E-B34F-762B14DDF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1157E-26D9-4162-BD50-D17CAF9A408B}" type="slidenum"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x-none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39265843-A0C9-49EB-B742-71D2BCDD2853}"/>
              </a:ext>
            </a:extLst>
          </p:cNvPr>
          <p:cNvSpPr/>
          <p:nvPr/>
        </p:nvSpPr>
        <p:spPr>
          <a:xfrm>
            <a:off x="1564574" y="228208"/>
            <a:ext cx="9823862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/>
            <a:r>
              <a:rPr lang="he-IL" sz="3600" b="1" dirty="0">
                <a:solidFill>
                  <a:srgbClr val="00599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הגדרות</a:t>
            </a:r>
            <a:endParaRPr kumimoji="0" lang="he-IL" sz="3600" b="1" i="0" u="none" strike="noStrike" kern="1200" cap="none" spc="0" normalizeH="0" baseline="0" noProof="0" dirty="0">
              <a:ln>
                <a:noFill/>
              </a:ln>
              <a:solidFill>
                <a:srgbClr val="00599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ABEBAFD3-ED35-49E7-BADD-5099F8D45C8B}"/>
              </a:ext>
            </a:extLst>
          </p:cNvPr>
          <p:cNvSpPr/>
          <p:nvPr/>
        </p:nvSpPr>
        <p:spPr>
          <a:xfrm>
            <a:off x="872836" y="1482622"/>
            <a:ext cx="10442865" cy="53187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46088" lvl="0" indent="-446088" algn="just" rtl="1">
              <a:spcBef>
                <a:spcPts val="6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7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"תשומות שוטפות" – </a:t>
            </a:r>
            <a:r>
              <a:rPr lang="he-IL" sz="27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"סך </a:t>
            </a:r>
            <a:r>
              <a:rPr lang="he-IL" sz="27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כל התשומות שנוכה מהן מס תשומות בהתאם לחוק מע"מ</a:t>
            </a:r>
            <a:r>
              <a:rPr lang="he-IL" sz="27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....כפי שדווח לרשות המסים באמצעות דוח תקופתי לפי סעיפים 67 </a:t>
            </a:r>
            <a:r>
              <a:rPr lang="he-IL" sz="27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או</a:t>
            </a:r>
            <a:r>
              <a:rPr lang="he-IL" sz="27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67א לחוק מע"מ, לפי העניין, </a:t>
            </a:r>
            <a:r>
              <a:rPr lang="he-IL" sz="27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לרבות תשומות החייבות בשיעור מע"מ אפס, </a:t>
            </a:r>
            <a:r>
              <a:rPr lang="he-IL" sz="2700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למעט</a:t>
            </a:r>
            <a:r>
              <a:rPr lang="he-IL" sz="27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985838" lvl="0" indent="-446088" algn="just" rtl="1">
              <a:spcBef>
                <a:spcPts val="6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3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תשומות ציוד שנרכשו לצורכי העסק.</a:t>
            </a:r>
          </a:p>
          <a:p>
            <a:pPr marL="985838" lvl="0" indent="-446088" algn="just" rtl="1">
              <a:spcBef>
                <a:spcPts val="6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3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תשומות של עוסק בשל רכישת טובין </a:t>
            </a:r>
            <a:r>
              <a:rPr lang="he-IL" sz="2300" b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או</a:t>
            </a:r>
            <a:r>
              <a:rPr lang="he-IL" sz="23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קבלת שירות </a:t>
            </a:r>
            <a:r>
              <a:rPr lang="he-IL" sz="23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מעוסק</a:t>
            </a:r>
            <a:r>
              <a:rPr lang="he-IL" sz="23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שהוא קרובו</a:t>
            </a:r>
            <a:r>
              <a:rPr lang="he-IL" sz="23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...... למעט מקרים בהם מתקיימים אותם מאפיינים המתקיימים לגבי תשומה כאמור בשל רכישה </a:t>
            </a:r>
            <a:r>
              <a:rPr lang="he-IL" sz="23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או</a:t>
            </a:r>
            <a:r>
              <a:rPr lang="he-IL" sz="23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קבלת שירות בידי העוסק מאדם שאינו קרובו.</a:t>
            </a:r>
          </a:p>
          <a:p>
            <a:pPr marL="539750" lvl="0" algn="just" rtl="1">
              <a:spcBef>
                <a:spcPts val="600"/>
              </a:spcBef>
              <a:spcAft>
                <a:spcPts val="600"/>
              </a:spcAft>
              <a:buClr>
                <a:srgbClr val="00599D"/>
              </a:buClr>
            </a:pPr>
            <a:endParaRPr lang="he-IL" sz="800" b="1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46088" lvl="0" indent="-446088" algn="just" rtl="1">
              <a:spcBef>
                <a:spcPts val="600"/>
              </a:spcBef>
              <a:buClr>
                <a:srgbClr val="00599D"/>
              </a:buClr>
              <a:buBlip>
                <a:blip r:embed="rId3"/>
              </a:buBlip>
            </a:pPr>
            <a:r>
              <a:rPr lang="he-IL" sz="27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"תשומות שוטפות בשנה הקודמת" – </a:t>
            </a:r>
            <a:r>
              <a:rPr lang="he-IL" sz="27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התקופה שמיום 1 בספטמבר 2022 ועד 31.8.2023 מחולק ב- 12.</a:t>
            </a:r>
          </a:p>
          <a:p>
            <a:pPr marL="447675" lvl="0" algn="just" rtl="1">
              <a:spcBef>
                <a:spcPts val="600"/>
              </a:spcBef>
              <a:buClr>
                <a:srgbClr val="00599D"/>
              </a:buClr>
            </a:pPr>
            <a:r>
              <a:rPr lang="he-IL" sz="27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לגבי עוסק שמדווח בשיטה דו חודשית </a:t>
            </a:r>
            <a:r>
              <a:rPr lang="he-IL" sz="27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או</a:t>
            </a:r>
            <a:r>
              <a:rPr lang="he-IL" sz="27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לפי בסיס מזומן – מחולק ב- 6 </a:t>
            </a:r>
            <a:r>
              <a:rPr lang="he-IL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(תשלום מענק אחד עבור חודשיים).</a:t>
            </a:r>
          </a:p>
          <a:p>
            <a:pPr marL="446088" lvl="0" indent="-446088" algn="just" rtl="1">
              <a:spcBef>
                <a:spcPts val="12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endParaRPr lang="he-IL" sz="280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598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D2FA8619-CDE1-4814-8694-12D5769BE323}"/>
              </a:ext>
            </a:extLst>
          </p:cNvPr>
          <p:cNvSpPr/>
          <p:nvPr/>
        </p:nvSpPr>
        <p:spPr>
          <a:xfrm>
            <a:off x="685800" y="190500"/>
            <a:ext cx="1132332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4000" b="1" i="0" u="none" strike="noStrike" kern="1200" cap="none" spc="0" normalizeH="0" baseline="0" noProof="0" dirty="0">
              <a:ln>
                <a:noFill/>
              </a:ln>
              <a:solidFill>
                <a:srgbClr val="00599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082B0874-9A1C-4DD8-808B-0A0B89D1BB46}"/>
              </a:ext>
            </a:extLst>
          </p:cNvPr>
          <p:cNvSpPr/>
          <p:nvPr/>
        </p:nvSpPr>
        <p:spPr>
          <a:xfrm>
            <a:off x="213360" y="1403350"/>
            <a:ext cx="11559540" cy="46903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599D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2D5E385-EAD3-425E-B34F-762B14DDF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1157E-26D9-4162-BD50-D17CAF9A408B}" type="slidenum"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x-none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39265843-A0C9-49EB-B742-71D2BCDD2853}"/>
              </a:ext>
            </a:extLst>
          </p:cNvPr>
          <p:cNvSpPr/>
          <p:nvPr/>
        </p:nvSpPr>
        <p:spPr>
          <a:xfrm>
            <a:off x="1564574" y="228208"/>
            <a:ext cx="9823862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/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599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הגדרות</a:t>
            </a: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ABEBAFD3-ED35-49E7-BADD-5099F8D45C8B}"/>
              </a:ext>
            </a:extLst>
          </p:cNvPr>
          <p:cNvSpPr/>
          <p:nvPr/>
        </p:nvSpPr>
        <p:spPr>
          <a:xfrm>
            <a:off x="685800" y="1531126"/>
            <a:ext cx="10702635" cy="46903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just" rtl="1">
              <a:spcBef>
                <a:spcPts val="600"/>
              </a:spcBef>
              <a:spcAft>
                <a:spcPts val="600"/>
              </a:spcAft>
              <a:buClr>
                <a:srgbClr val="00599D"/>
              </a:buClr>
            </a:pPr>
            <a:r>
              <a:rPr lang="he-IL" sz="2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"הוצאות שכר בתקופת הזכאות" – </a:t>
            </a:r>
          </a:p>
          <a:p>
            <a:pPr lvl="0" algn="just" rtl="1">
              <a:spcBef>
                <a:spcPts val="600"/>
              </a:spcBef>
              <a:spcAft>
                <a:spcPts val="600"/>
              </a:spcAft>
              <a:buClr>
                <a:srgbClr val="00599D"/>
              </a:buClr>
            </a:pP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"אחד מאלה, לפי העניין, </a:t>
            </a:r>
            <a:r>
              <a:rPr lang="he-IL" sz="26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בהפחתת</a:t>
            </a: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סכומים שהמוסד לביטוח לאומי שילם למעסיק </a:t>
            </a: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לשם החזר תגמולי מילואים שהמעסיק שילם לעובד לפי פרק י"ב לחוק הביטוח הלאומי:</a:t>
            </a:r>
          </a:p>
          <a:p>
            <a:pPr lvl="0" algn="just" rtl="1">
              <a:spcBef>
                <a:spcPts val="1800"/>
              </a:spcBef>
              <a:spcAft>
                <a:spcPts val="600"/>
              </a:spcAft>
              <a:buClr>
                <a:srgbClr val="00599D"/>
              </a:buClr>
            </a:pP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הסכום הנמוך מבין אלה:</a:t>
            </a:r>
          </a:p>
          <a:p>
            <a:pPr marL="717550" lvl="0" indent="-446088" algn="just" rtl="1">
              <a:spcBef>
                <a:spcPts val="12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75% משכר העבודה אשר שולם לעובדים </a:t>
            </a: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בעד התקופה המזכה לעניין שכר, </a:t>
            </a:r>
            <a:r>
              <a:rPr lang="he-IL" sz="26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כפי שדווח לפקיד השומה בטופס 102,</a:t>
            </a: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כשהתוצאה המתקבלת מוכפלת ב- 1.25.</a:t>
            </a:r>
          </a:p>
          <a:p>
            <a:pPr marL="717550" lvl="0" indent="-446088" algn="just" rtl="1">
              <a:spcBef>
                <a:spcPts val="12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השכר הממוצע לחודש כמשמעותו בסעיף 2(ב) לחוק הביטוח הלאומי</a:t>
            </a: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כפי שהיה ידוע בחודש אוקטובר 2023 </a:t>
            </a:r>
            <a:r>
              <a:rPr lang="he-IL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(11,870 ₪), </a:t>
            </a:r>
            <a:r>
              <a:rPr lang="he-IL" sz="26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מוכפל במספר העובדים ששולם להם שכר בעד התקופה המזכה</a:t>
            </a: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כשהתוצאה המתקבלת מוכפלת ב- 1.25.</a:t>
            </a:r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2B940EE6-83CD-4E61-9861-F21E06E6E841}"/>
              </a:ext>
            </a:extLst>
          </p:cNvPr>
          <p:cNvSpPr/>
          <p:nvPr/>
        </p:nvSpPr>
        <p:spPr>
          <a:xfrm>
            <a:off x="6699331" y="6349279"/>
            <a:ext cx="4689104" cy="338554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he-IL" sz="1600" dirty="0"/>
              <a:t>* בחוק ישנה התייחסות ספציפית למוסד ציבורי זכאי/קיבוץ</a:t>
            </a:r>
          </a:p>
        </p:txBody>
      </p:sp>
    </p:spTree>
    <p:extLst>
      <p:ext uri="{BB962C8B-B14F-4D97-AF65-F5344CB8AC3E}">
        <p14:creationId xmlns:p14="http://schemas.microsoft.com/office/powerpoint/2010/main" val="3156393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9">
            <a:extLst>
              <a:ext uri="{FF2B5EF4-FFF2-40B4-BE49-F238E27FC236}">
                <a16:creationId xmlns:a16="http://schemas.microsoft.com/office/drawing/2014/main" id="{36A8502D-645C-4B0A-AD44-BB0C14ABC56A}"/>
              </a:ext>
            </a:extLst>
          </p:cNvPr>
          <p:cNvSpPr/>
          <p:nvPr/>
        </p:nvSpPr>
        <p:spPr>
          <a:xfrm>
            <a:off x="419100" y="2751285"/>
            <a:ext cx="11621563" cy="167154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base"/>
            <a:r>
              <a:rPr lang="he-IL" sz="2600" b="1" dirty="0">
                <a:solidFill>
                  <a:srgbClr val="0070C0"/>
                </a:solidFill>
                <a:latin typeface="Times New Roman" panose="02020603050405020304" pitchFamily="18" charset="0"/>
                <a:cs typeface="David" panose="020E0502060401010101" pitchFamily="34" charset="-79"/>
              </a:rPr>
              <a:t>		   מחזור עסקאות ב"תקופת הזכאות" – מחזור עסקאות ב"תקופת הבסיס"</a:t>
            </a:r>
            <a:endParaRPr lang="he-IL" sz="2600" dirty="0">
              <a:latin typeface="Arial" panose="020B0604020202020204" pitchFamily="34" charset="0"/>
            </a:endParaRPr>
          </a:p>
          <a:p>
            <a:pPr algn="ctr" rtl="1" fontAlgn="base"/>
            <a:endParaRPr lang="he-IL" sz="2600" dirty="0">
              <a:latin typeface="Arial" panose="020B0604020202020204" pitchFamily="34" charset="0"/>
            </a:endParaRPr>
          </a:p>
          <a:p>
            <a:pPr algn="ctr" rtl="1" fontAlgn="base"/>
            <a:r>
              <a:rPr lang="he-IL" sz="2600" b="1" dirty="0">
                <a:solidFill>
                  <a:srgbClr val="FF0000"/>
                </a:solidFill>
                <a:latin typeface="Times New Roman" panose="02020603050405020304" pitchFamily="18" charset="0"/>
                <a:cs typeface="David" panose="020E0502060401010101" pitchFamily="34" charset="-79"/>
              </a:rPr>
              <a:t>               מחזור עסקאות ב"תקופת הבסיס"</a:t>
            </a:r>
            <a:endParaRPr lang="he-IL" sz="2600" dirty="0">
              <a:latin typeface="Arial" panose="020B0604020202020204" pitchFamily="34" charset="0"/>
            </a:endParaRPr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D2FA8619-CDE1-4814-8694-12D5769BE323}"/>
              </a:ext>
            </a:extLst>
          </p:cNvPr>
          <p:cNvSpPr/>
          <p:nvPr/>
        </p:nvSpPr>
        <p:spPr>
          <a:xfrm>
            <a:off x="685800" y="190500"/>
            <a:ext cx="1132332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4000" b="1" i="0" u="none" strike="noStrike" kern="1200" cap="none" spc="0" normalizeH="0" baseline="0" noProof="0" dirty="0">
              <a:ln>
                <a:noFill/>
              </a:ln>
              <a:solidFill>
                <a:srgbClr val="00599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082B0874-9A1C-4DD8-808B-0A0B89D1BB46}"/>
              </a:ext>
            </a:extLst>
          </p:cNvPr>
          <p:cNvSpPr/>
          <p:nvPr/>
        </p:nvSpPr>
        <p:spPr>
          <a:xfrm>
            <a:off x="213360" y="1403350"/>
            <a:ext cx="11559540" cy="46903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599D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2D5E385-EAD3-425E-B34F-762B14DDF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1157E-26D9-4162-BD50-D17CAF9A408B}" type="slidenum"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x-none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39265843-A0C9-49EB-B742-71D2BCDD2853}"/>
              </a:ext>
            </a:extLst>
          </p:cNvPr>
          <p:cNvSpPr/>
          <p:nvPr/>
        </p:nvSpPr>
        <p:spPr>
          <a:xfrm>
            <a:off x="1564574" y="228208"/>
            <a:ext cx="9823862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/>
            <a:r>
              <a:rPr lang="he-IL" sz="3600" b="1" dirty="0">
                <a:solidFill>
                  <a:srgbClr val="00599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חישוב שיעור הירידה במחזורים </a:t>
            </a:r>
            <a:endParaRPr kumimoji="0" lang="he-IL" sz="3600" b="1" i="0" u="none" strike="noStrike" kern="1200" cap="none" spc="0" normalizeH="0" baseline="0" noProof="0" dirty="0">
              <a:ln>
                <a:noFill/>
              </a:ln>
              <a:solidFill>
                <a:srgbClr val="00599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ABEBAFD3-ED35-49E7-BADD-5099F8D45C8B}"/>
              </a:ext>
            </a:extLst>
          </p:cNvPr>
          <p:cNvSpPr/>
          <p:nvPr/>
        </p:nvSpPr>
        <p:spPr>
          <a:xfrm>
            <a:off x="685800" y="1531126"/>
            <a:ext cx="10702635" cy="46903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71462" lvl="0" algn="just" rtl="1">
              <a:spcBef>
                <a:spcPts val="1200"/>
              </a:spcBef>
              <a:spcAft>
                <a:spcPts val="600"/>
              </a:spcAft>
              <a:buClr>
                <a:srgbClr val="00599D"/>
              </a:buClr>
            </a:pPr>
            <a:endParaRPr lang="he-IL" sz="280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" name="מחבר ישר 8">
            <a:extLst>
              <a:ext uri="{FF2B5EF4-FFF2-40B4-BE49-F238E27FC236}">
                <a16:creationId xmlns:a16="http://schemas.microsoft.com/office/drawing/2014/main" id="{6D96CE74-86EC-4259-AE4C-96962ACFFB02}"/>
              </a:ext>
            </a:extLst>
          </p:cNvPr>
          <p:cNvCxnSpPr>
            <a:cxnSpLocks/>
          </p:cNvCxnSpPr>
          <p:nvPr/>
        </p:nvCxnSpPr>
        <p:spPr>
          <a:xfrm>
            <a:off x="852055" y="3587057"/>
            <a:ext cx="87174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מלבן 16">
            <a:extLst>
              <a:ext uri="{FF2B5EF4-FFF2-40B4-BE49-F238E27FC236}">
                <a16:creationId xmlns:a16="http://schemas.microsoft.com/office/drawing/2014/main" id="{BF141DC4-F41C-4A8B-8766-D74BF0151CFF}"/>
              </a:ext>
            </a:extLst>
          </p:cNvPr>
          <p:cNvSpPr/>
          <p:nvPr/>
        </p:nvSpPr>
        <p:spPr>
          <a:xfrm>
            <a:off x="9653652" y="3278770"/>
            <a:ext cx="4347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3200" b="1" dirty="0">
                <a:solidFill>
                  <a:srgbClr val="002060"/>
                </a:solidFill>
                <a:latin typeface="Times New Roman" pitchFamily="18" charset="0"/>
                <a:cs typeface="David" pitchFamily="2" charset="-79"/>
              </a:rPr>
              <a:t>=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David" pitchFamily="2" charset="-79"/>
            </a:endParaRPr>
          </a:p>
        </p:txBody>
      </p:sp>
      <p:sp>
        <p:nvSpPr>
          <p:cNvPr id="18" name="מלבן 17">
            <a:extLst>
              <a:ext uri="{FF2B5EF4-FFF2-40B4-BE49-F238E27FC236}">
                <a16:creationId xmlns:a16="http://schemas.microsoft.com/office/drawing/2014/main" id="{4C26AD28-5AA6-40E6-B252-1CC90CC8027B}"/>
              </a:ext>
            </a:extLst>
          </p:cNvPr>
          <p:cNvSpPr/>
          <p:nvPr/>
        </p:nvSpPr>
        <p:spPr>
          <a:xfrm>
            <a:off x="10008819" y="3094103"/>
            <a:ext cx="193033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2800" b="1" dirty="0">
                <a:solidFill>
                  <a:srgbClr val="002060"/>
                </a:solidFill>
                <a:latin typeface="Times New Roman" pitchFamily="18" charset="0"/>
                <a:cs typeface="David" pitchFamily="2" charset="-79"/>
              </a:rPr>
              <a:t>שיעור ירידת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2800" b="1" dirty="0">
                <a:solidFill>
                  <a:srgbClr val="002060"/>
                </a:solidFill>
                <a:latin typeface="Times New Roman" pitchFamily="18" charset="0"/>
                <a:cs typeface="David" pitchFamily="2" charset="-79"/>
              </a:rPr>
              <a:t>המחזורים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Davi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7613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>
            <a:extLst>
              <a:ext uri="{FF2B5EF4-FFF2-40B4-BE49-F238E27FC236}">
                <a16:creationId xmlns:a16="http://schemas.microsoft.com/office/drawing/2014/main" id="{AEFD23FE-9519-4133-80B2-DD78E83F3B42}"/>
              </a:ext>
            </a:extLst>
          </p:cNvPr>
          <p:cNvSpPr/>
          <p:nvPr/>
        </p:nvSpPr>
        <p:spPr>
          <a:xfrm>
            <a:off x="469900" y="2597150"/>
            <a:ext cx="11252200" cy="1663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7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C0DF370F-4F5A-4A95-AF21-35E0FC494AA7}"/>
              </a:ext>
            </a:extLst>
          </p:cNvPr>
          <p:cNvSpPr/>
          <p:nvPr/>
        </p:nvSpPr>
        <p:spPr>
          <a:xfrm>
            <a:off x="622300" y="2607046"/>
            <a:ext cx="11252200" cy="1663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ניזוקים עם מחזור פעילות </a:t>
            </a:r>
            <a:r>
              <a:rPr kumimoji="0" lang="he-IL" sz="5400" b="0" i="0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עד</a:t>
            </a:r>
            <a:r>
              <a:rPr kumimoji="0" lang="he-IL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300,000 ₪ 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687C192C-D9CA-4D42-8C37-EFE7FE7359E8}"/>
              </a:ext>
            </a:extLst>
          </p:cNvPr>
          <p:cNvSpPr/>
          <p:nvPr/>
        </p:nvSpPr>
        <p:spPr>
          <a:xfrm>
            <a:off x="0" y="4260850"/>
            <a:ext cx="12192000" cy="603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3600" b="0" i="0" u="none" strike="noStrike" kern="1200" cap="none" spc="0" normalizeH="0" baseline="0" noProof="0" dirty="0">
              <a:ln>
                <a:noFill/>
              </a:ln>
              <a:solidFill>
                <a:srgbClr val="00599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226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D2FA8619-CDE1-4814-8694-12D5769BE323}"/>
              </a:ext>
            </a:extLst>
          </p:cNvPr>
          <p:cNvSpPr/>
          <p:nvPr/>
        </p:nvSpPr>
        <p:spPr>
          <a:xfrm>
            <a:off x="685800" y="190500"/>
            <a:ext cx="1132332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4000" b="1" i="0" u="none" strike="noStrike" kern="1200" cap="none" spc="0" normalizeH="0" baseline="0" noProof="0" dirty="0">
              <a:ln>
                <a:noFill/>
              </a:ln>
              <a:solidFill>
                <a:srgbClr val="00599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082B0874-9A1C-4DD8-808B-0A0B89D1BB46}"/>
              </a:ext>
            </a:extLst>
          </p:cNvPr>
          <p:cNvSpPr/>
          <p:nvPr/>
        </p:nvSpPr>
        <p:spPr>
          <a:xfrm>
            <a:off x="213360" y="1403350"/>
            <a:ext cx="11559540" cy="4051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599D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2D5E385-EAD3-425E-B34F-762B14DDF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1157E-26D9-4162-BD50-D17CAF9A408B}" type="slidenum"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x-none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39265843-A0C9-49EB-B742-71D2BCDD2853}"/>
              </a:ext>
            </a:extLst>
          </p:cNvPr>
          <p:cNvSpPr/>
          <p:nvPr/>
        </p:nvSpPr>
        <p:spPr>
          <a:xfrm>
            <a:off x="1564574" y="228208"/>
            <a:ext cx="9823862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/>
            <a:r>
              <a:rPr lang="he-IL" sz="3600" b="1" dirty="0">
                <a:solidFill>
                  <a:srgbClr val="00599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מה מקבלים עסקים קטנים </a:t>
            </a:r>
            <a:r>
              <a:rPr lang="he-IL" sz="3600" dirty="0">
                <a:solidFill>
                  <a:srgbClr val="00599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(מחזור עד </a:t>
            </a:r>
            <a:r>
              <a:rPr lang="he-IL" sz="3200" dirty="0">
                <a:solidFill>
                  <a:srgbClr val="00599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300,000</a:t>
            </a:r>
            <a:r>
              <a:rPr lang="he-IL" sz="3600" dirty="0">
                <a:solidFill>
                  <a:srgbClr val="00599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₪) </a:t>
            </a:r>
            <a:r>
              <a:rPr lang="he-IL" sz="3600" b="1" dirty="0">
                <a:solidFill>
                  <a:srgbClr val="00599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ABEBAFD3-ED35-49E7-BADD-5099F8D45C8B}"/>
              </a:ext>
            </a:extLst>
          </p:cNvPr>
          <p:cNvSpPr/>
          <p:nvPr/>
        </p:nvSpPr>
        <p:spPr>
          <a:xfrm>
            <a:off x="1091045" y="1403350"/>
            <a:ext cx="10110355" cy="5264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just" rtl="1">
              <a:spcBef>
                <a:spcPts val="1200"/>
              </a:spcBef>
              <a:spcAft>
                <a:spcPts val="1200"/>
              </a:spcAft>
              <a:buClr>
                <a:srgbClr val="00599D"/>
              </a:buClr>
            </a:pPr>
            <a:endParaRPr lang="he-IL" sz="250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מלבן 17">
            <a:extLst>
              <a:ext uri="{FF2B5EF4-FFF2-40B4-BE49-F238E27FC236}">
                <a16:creationId xmlns:a16="http://schemas.microsoft.com/office/drawing/2014/main" id="{2EB8F6D7-EE46-426F-A358-5E5407D2B4C9}"/>
              </a:ext>
            </a:extLst>
          </p:cNvPr>
          <p:cNvSpPr/>
          <p:nvPr/>
        </p:nvSpPr>
        <p:spPr>
          <a:xfrm>
            <a:off x="1091044" y="2944089"/>
            <a:ext cx="10297391" cy="1744134"/>
          </a:xfrm>
          <a:prstGeom prst="rect">
            <a:avLst/>
          </a:prstGeom>
          <a:solidFill>
            <a:srgbClr val="294D9C">
              <a:lumMod val="50000"/>
            </a:srgbClr>
          </a:solidFill>
          <a:ln w="12700" cap="flat" cmpd="sng" algn="ctr">
            <a:solidFill>
              <a:srgbClr val="294D9C">
                <a:lumMod val="50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פיצוי קבוע לפי היקף מחזור העסק ושיעור הפגיעה</a:t>
            </a:r>
          </a:p>
        </p:txBody>
      </p:sp>
    </p:spTree>
    <p:extLst>
      <p:ext uri="{BB962C8B-B14F-4D97-AF65-F5344CB8AC3E}">
        <p14:creationId xmlns:p14="http://schemas.microsoft.com/office/powerpoint/2010/main" val="30474675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D2FA8619-CDE1-4814-8694-12D5769BE323}"/>
              </a:ext>
            </a:extLst>
          </p:cNvPr>
          <p:cNvSpPr/>
          <p:nvPr/>
        </p:nvSpPr>
        <p:spPr>
          <a:xfrm>
            <a:off x="803564" y="89094"/>
            <a:ext cx="11323320" cy="753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4000" b="1" i="0" u="none" strike="noStrike" kern="1200" cap="none" spc="0" normalizeH="0" baseline="0" noProof="0" dirty="0">
              <a:ln>
                <a:noFill/>
              </a:ln>
              <a:solidFill>
                <a:srgbClr val="00599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082B0874-9A1C-4DD8-808B-0A0B89D1BB46}"/>
              </a:ext>
            </a:extLst>
          </p:cNvPr>
          <p:cNvSpPr/>
          <p:nvPr/>
        </p:nvSpPr>
        <p:spPr>
          <a:xfrm>
            <a:off x="213360" y="1403350"/>
            <a:ext cx="11559540" cy="4051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599D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2D5E385-EAD3-425E-B34F-762B14DDF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1157E-26D9-4162-BD50-D17CAF9A408B}" type="slidenum"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x-none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39265843-A0C9-49EB-B742-71D2BCDD2853}"/>
              </a:ext>
            </a:extLst>
          </p:cNvPr>
          <p:cNvSpPr/>
          <p:nvPr/>
        </p:nvSpPr>
        <p:spPr>
          <a:xfrm>
            <a:off x="1553293" y="156387"/>
            <a:ext cx="9823862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/>
            <a:r>
              <a:rPr lang="he-IL" sz="3600" b="1" dirty="0">
                <a:solidFill>
                  <a:srgbClr val="00599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עוסקים עם מחזור שנתי של עד 300,000 ₪ </a:t>
            </a: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ABEBAFD3-ED35-49E7-BADD-5099F8D45C8B}"/>
              </a:ext>
            </a:extLst>
          </p:cNvPr>
          <p:cNvSpPr/>
          <p:nvPr/>
        </p:nvSpPr>
        <p:spPr>
          <a:xfrm>
            <a:off x="1091045" y="1403350"/>
            <a:ext cx="10110355" cy="5264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just" rtl="1">
              <a:spcBef>
                <a:spcPts val="1200"/>
              </a:spcBef>
              <a:spcAft>
                <a:spcPts val="1200"/>
              </a:spcAft>
              <a:buClr>
                <a:srgbClr val="00599D"/>
              </a:buClr>
            </a:pPr>
            <a:endParaRPr lang="he-IL" sz="250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מלבן 37">
            <a:extLst>
              <a:ext uri="{FF2B5EF4-FFF2-40B4-BE49-F238E27FC236}">
                <a16:creationId xmlns:a16="http://schemas.microsoft.com/office/drawing/2014/main" id="{B9A70BC4-CCC5-4661-A467-2DAF27C63BA4}"/>
              </a:ext>
            </a:extLst>
          </p:cNvPr>
          <p:cNvSpPr/>
          <p:nvPr/>
        </p:nvSpPr>
        <p:spPr>
          <a:xfrm>
            <a:off x="9464520" y="1231897"/>
            <a:ext cx="1529062" cy="990600"/>
          </a:xfrm>
          <a:prstGeom prst="rect">
            <a:avLst/>
          </a:prstGeom>
          <a:solidFill>
            <a:srgbClr val="E7E6E6">
              <a:lumMod val="85000"/>
            </a:srgbClr>
          </a:solidFill>
          <a:ln w="12700" cap="flat" cmpd="sng" algn="ctr">
            <a:solidFill>
              <a:srgbClr val="E7E6E6">
                <a:lumMod val="85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000" b="1" i="0" u="none" strike="noStrike" kern="0" cap="none" spc="0" normalizeH="0" baseline="0" noProof="0" dirty="0">
                <a:ln>
                  <a:noFill/>
                </a:ln>
                <a:solidFill>
                  <a:srgbClr val="1D1B1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היקף מחזור העסק</a:t>
            </a:r>
          </a:p>
        </p:txBody>
      </p:sp>
      <p:sp>
        <p:nvSpPr>
          <p:cNvPr id="39" name="מלבן 38">
            <a:extLst>
              <a:ext uri="{FF2B5EF4-FFF2-40B4-BE49-F238E27FC236}">
                <a16:creationId xmlns:a16="http://schemas.microsoft.com/office/drawing/2014/main" id="{EDF57E84-13D4-47C8-B58B-1F02C388ED84}"/>
              </a:ext>
            </a:extLst>
          </p:cNvPr>
          <p:cNvSpPr/>
          <p:nvPr/>
        </p:nvSpPr>
        <p:spPr>
          <a:xfrm>
            <a:off x="941560" y="1231897"/>
            <a:ext cx="8297313" cy="461766"/>
          </a:xfrm>
          <a:prstGeom prst="rect">
            <a:avLst/>
          </a:prstGeom>
          <a:solidFill>
            <a:srgbClr val="E7E6E6">
              <a:lumMod val="85000"/>
            </a:srgbClr>
          </a:solidFill>
          <a:ln w="12700" cap="flat" cmpd="sng" algn="ctr">
            <a:solidFill>
              <a:srgbClr val="E7E6E6">
                <a:lumMod val="85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000" b="1" i="0" u="none" strike="noStrike" kern="0" cap="none" spc="0" normalizeH="0" baseline="0" noProof="0" dirty="0">
                <a:ln>
                  <a:noFill/>
                </a:ln>
                <a:solidFill>
                  <a:srgbClr val="1D1B1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סכום המענק </a:t>
            </a:r>
          </a:p>
        </p:txBody>
      </p:sp>
      <p:sp>
        <p:nvSpPr>
          <p:cNvPr id="40" name="מלבן 39">
            <a:extLst>
              <a:ext uri="{FF2B5EF4-FFF2-40B4-BE49-F238E27FC236}">
                <a16:creationId xmlns:a16="http://schemas.microsoft.com/office/drawing/2014/main" id="{353334CC-CA19-40FE-B3E3-C28C39B91F02}"/>
              </a:ext>
            </a:extLst>
          </p:cNvPr>
          <p:cNvSpPr/>
          <p:nvPr/>
        </p:nvSpPr>
        <p:spPr>
          <a:xfrm>
            <a:off x="9464520" y="2430397"/>
            <a:ext cx="1529062" cy="485775"/>
          </a:xfrm>
          <a:prstGeom prst="rect">
            <a:avLst/>
          </a:prstGeom>
          <a:solidFill>
            <a:srgbClr val="5B9BD5">
              <a:lumMod val="50000"/>
            </a:srgbClr>
          </a:solidFill>
          <a:ln w="12700" cap="flat" cmpd="sng" algn="ctr">
            <a:solidFill>
              <a:srgbClr val="5B9BD5">
                <a:lumMod val="50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50,000</a:t>
            </a:r>
            <a:endParaRPr kumimoji="0" lang="he-IL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41" name="מלבן 40">
            <a:extLst>
              <a:ext uri="{FF2B5EF4-FFF2-40B4-BE49-F238E27FC236}">
                <a16:creationId xmlns:a16="http://schemas.microsoft.com/office/drawing/2014/main" id="{2F2B98E8-4984-432F-9D58-1388E0609FA6}"/>
              </a:ext>
            </a:extLst>
          </p:cNvPr>
          <p:cNvSpPr/>
          <p:nvPr/>
        </p:nvSpPr>
        <p:spPr>
          <a:xfrm>
            <a:off x="9464520" y="3087623"/>
            <a:ext cx="1529062" cy="485775"/>
          </a:xfrm>
          <a:prstGeom prst="rect">
            <a:avLst/>
          </a:prstGeom>
          <a:solidFill>
            <a:srgbClr val="5B9BD5">
              <a:lumMod val="50000"/>
            </a:srgbClr>
          </a:solidFill>
          <a:ln w="12700" cap="flat" cmpd="sng" algn="ctr">
            <a:solidFill>
              <a:srgbClr val="5B9BD5">
                <a:lumMod val="50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90,000</a:t>
            </a:r>
            <a:endParaRPr kumimoji="0" lang="he-IL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42" name="מלבן 41">
            <a:extLst>
              <a:ext uri="{FF2B5EF4-FFF2-40B4-BE49-F238E27FC236}">
                <a16:creationId xmlns:a16="http://schemas.microsoft.com/office/drawing/2014/main" id="{11724ED0-8239-44FD-B0AC-920E07BF89AA}"/>
              </a:ext>
            </a:extLst>
          </p:cNvPr>
          <p:cNvSpPr/>
          <p:nvPr/>
        </p:nvSpPr>
        <p:spPr>
          <a:xfrm>
            <a:off x="7484101" y="2401176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1,750 ש"ח</a:t>
            </a:r>
          </a:p>
        </p:txBody>
      </p:sp>
      <p:sp>
        <p:nvSpPr>
          <p:cNvPr id="43" name="מלבן 42">
            <a:extLst>
              <a:ext uri="{FF2B5EF4-FFF2-40B4-BE49-F238E27FC236}">
                <a16:creationId xmlns:a16="http://schemas.microsoft.com/office/drawing/2014/main" id="{6DD6CFB2-8D99-4650-8659-6EF66921DA85}"/>
              </a:ext>
            </a:extLst>
          </p:cNvPr>
          <p:cNvSpPr/>
          <p:nvPr/>
        </p:nvSpPr>
        <p:spPr>
          <a:xfrm>
            <a:off x="7484100" y="3058399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3,150 ש"ח</a:t>
            </a:r>
          </a:p>
        </p:txBody>
      </p:sp>
      <p:sp>
        <p:nvSpPr>
          <p:cNvPr id="44" name="מלבן 43">
            <a:extLst>
              <a:ext uri="{FF2B5EF4-FFF2-40B4-BE49-F238E27FC236}">
                <a16:creationId xmlns:a16="http://schemas.microsoft.com/office/drawing/2014/main" id="{A96A7B66-A98D-4871-ABCE-B337B62479E2}"/>
              </a:ext>
            </a:extLst>
          </p:cNvPr>
          <p:cNvSpPr/>
          <p:nvPr/>
        </p:nvSpPr>
        <p:spPr>
          <a:xfrm>
            <a:off x="7484102" y="1773174"/>
            <a:ext cx="1754771" cy="485775"/>
          </a:xfrm>
          <a:prstGeom prst="rect">
            <a:avLst/>
          </a:prstGeom>
          <a:solidFill>
            <a:srgbClr val="E7E6E6">
              <a:lumMod val="85000"/>
            </a:srgbClr>
          </a:solidFill>
          <a:ln w="12700" cap="flat" cmpd="sng" algn="ctr">
            <a:solidFill>
              <a:srgbClr val="E7E6E6">
                <a:lumMod val="85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600" b="1" i="0" u="none" strike="noStrike" kern="0" cap="none" spc="0" normalizeH="0" baseline="0" noProof="0" dirty="0">
                <a:ln>
                  <a:noFill/>
                </a:ln>
                <a:solidFill>
                  <a:srgbClr val="1D1B1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20%-12.5%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1D1B10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600" b="1" i="0" u="none" strike="noStrike" kern="0" cap="none" spc="0" normalizeH="0" baseline="0" noProof="0" dirty="0">
                <a:ln>
                  <a:noFill/>
                </a:ln>
                <a:solidFill>
                  <a:srgbClr val="1D1B1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40%-25%</a:t>
            </a:r>
          </a:p>
        </p:txBody>
      </p:sp>
      <p:sp>
        <p:nvSpPr>
          <p:cNvPr id="45" name="מלבן 44">
            <a:extLst>
              <a:ext uri="{FF2B5EF4-FFF2-40B4-BE49-F238E27FC236}">
                <a16:creationId xmlns:a16="http://schemas.microsoft.com/office/drawing/2014/main" id="{F17BF104-91B6-499C-ABA3-68C300E0F424}"/>
              </a:ext>
            </a:extLst>
          </p:cNvPr>
          <p:cNvSpPr/>
          <p:nvPr/>
        </p:nvSpPr>
        <p:spPr>
          <a:xfrm>
            <a:off x="5281138" y="2401175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1,750 ש"ח</a:t>
            </a:r>
          </a:p>
        </p:txBody>
      </p:sp>
      <p:sp>
        <p:nvSpPr>
          <p:cNvPr id="46" name="מלבן 45">
            <a:extLst>
              <a:ext uri="{FF2B5EF4-FFF2-40B4-BE49-F238E27FC236}">
                <a16:creationId xmlns:a16="http://schemas.microsoft.com/office/drawing/2014/main" id="{D2FF4F6E-6731-4627-82D4-9445FBAFC0A1}"/>
              </a:ext>
            </a:extLst>
          </p:cNvPr>
          <p:cNvSpPr/>
          <p:nvPr/>
        </p:nvSpPr>
        <p:spPr>
          <a:xfrm>
            <a:off x="5281138" y="3058399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3,150 ש"ח</a:t>
            </a:r>
          </a:p>
        </p:txBody>
      </p:sp>
      <p:sp>
        <p:nvSpPr>
          <p:cNvPr id="47" name="מלבן 46">
            <a:extLst>
              <a:ext uri="{FF2B5EF4-FFF2-40B4-BE49-F238E27FC236}">
                <a16:creationId xmlns:a16="http://schemas.microsoft.com/office/drawing/2014/main" id="{181D0647-331B-4345-B2B9-98CF66D2179F}"/>
              </a:ext>
            </a:extLst>
          </p:cNvPr>
          <p:cNvSpPr/>
          <p:nvPr/>
        </p:nvSpPr>
        <p:spPr>
          <a:xfrm>
            <a:off x="5281139" y="1773174"/>
            <a:ext cx="1754771" cy="485775"/>
          </a:xfrm>
          <a:prstGeom prst="rect">
            <a:avLst/>
          </a:prstGeom>
          <a:solidFill>
            <a:srgbClr val="E7E6E6">
              <a:lumMod val="85000"/>
            </a:srgbClr>
          </a:solidFill>
          <a:ln w="12700" cap="flat" cmpd="sng" algn="ctr">
            <a:solidFill>
              <a:srgbClr val="E7E6E6">
                <a:lumMod val="85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600" b="1" i="0" u="none" strike="noStrike" kern="0" cap="none" spc="0" normalizeH="0" baseline="0" noProof="0" dirty="0">
                <a:ln>
                  <a:noFill/>
                </a:ln>
                <a:solidFill>
                  <a:srgbClr val="1D1B1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30%-20%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600" b="1" i="0" u="none" strike="noStrike" kern="0" cap="none" spc="0" normalizeH="0" baseline="0" noProof="0" dirty="0">
                <a:ln>
                  <a:noFill/>
                </a:ln>
                <a:solidFill>
                  <a:srgbClr val="1D1B1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60%-40%</a:t>
            </a:r>
          </a:p>
        </p:txBody>
      </p:sp>
      <p:sp>
        <p:nvSpPr>
          <p:cNvPr id="48" name="מלבן 47">
            <a:extLst>
              <a:ext uri="{FF2B5EF4-FFF2-40B4-BE49-F238E27FC236}">
                <a16:creationId xmlns:a16="http://schemas.microsoft.com/office/drawing/2014/main" id="{1B8AAFF0-B5F6-4607-800C-27B4AE25A55D}"/>
              </a:ext>
            </a:extLst>
          </p:cNvPr>
          <p:cNvSpPr/>
          <p:nvPr/>
        </p:nvSpPr>
        <p:spPr>
          <a:xfrm>
            <a:off x="3078175" y="2401177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1,750 ש"ח</a:t>
            </a:r>
          </a:p>
        </p:txBody>
      </p:sp>
      <p:sp>
        <p:nvSpPr>
          <p:cNvPr id="49" name="מלבן 48">
            <a:extLst>
              <a:ext uri="{FF2B5EF4-FFF2-40B4-BE49-F238E27FC236}">
                <a16:creationId xmlns:a16="http://schemas.microsoft.com/office/drawing/2014/main" id="{82F07859-FDB7-4E37-94D2-3003CFCFF18A}"/>
              </a:ext>
            </a:extLst>
          </p:cNvPr>
          <p:cNvSpPr/>
          <p:nvPr/>
        </p:nvSpPr>
        <p:spPr>
          <a:xfrm>
            <a:off x="3078175" y="3058401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3,150 ש"ח</a:t>
            </a:r>
          </a:p>
        </p:txBody>
      </p:sp>
      <p:sp>
        <p:nvSpPr>
          <p:cNvPr id="50" name="מלבן 49">
            <a:extLst>
              <a:ext uri="{FF2B5EF4-FFF2-40B4-BE49-F238E27FC236}">
                <a16:creationId xmlns:a16="http://schemas.microsoft.com/office/drawing/2014/main" id="{17C29A26-1D7D-4A77-9416-60BB353F12AF}"/>
              </a:ext>
            </a:extLst>
          </p:cNvPr>
          <p:cNvSpPr/>
          <p:nvPr/>
        </p:nvSpPr>
        <p:spPr>
          <a:xfrm>
            <a:off x="3078176" y="1773175"/>
            <a:ext cx="1754771" cy="485775"/>
          </a:xfrm>
          <a:prstGeom prst="rect">
            <a:avLst/>
          </a:prstGeom>
          <a:solidFill>
            <a:srgbClr val="E7E6E6">
              <a:lumMod val="85000"/>
            </a:srgbClr>
          </a:solidFill>
          <a:ln w="12700" cap="flat" cmpd="sng" algn="ctr">
            <a:solidFill>
              <a:srgbClr val="E7E6E6">
                <a:lumMod val="85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600" b="1" i="0" u="none" strike="noStrike" kern="0" cap="none" spc="0" normalizeH="0" baseline="0" noProof="0" dirty="0">
                <a:ln>
                  <a:noFill/>
                </a:ln>
                <a:solidFill>
                  <a:srgbClr val="1D1B1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40%-30%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600" b="1" i="0" u="none" strike="noStrike" kern="0" cap="none" spc="0" normalizeH="0" baseline="0" noProof="0" dirty="0">
                <a:ln>
                  <a:noFill/>
                </a:ln>
                <a:solidFill>
                  <a:srgbClr val="1D1B1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80%-60%</a:t>
            </a:r>
          </a:p>
        </p:txBody>
      </p:sp>
      <p:sp>
        <p:nvSpPr>
          <p:cNvPr id="51" name="מלבן 50">
            <a:extLst>
              <a:ext uri="{FF2B5EF4-FFF2-40B4-BE49-F238E27FC236}">
                <a16:creationId xmlns:a16="http://schemas.microsoft.com/office/drawing/2014/main" id="{F178290E-BA56-4607-8EDA-38BE9A234CFC}"/>
              </a:ext>
            </a:extLst>
          </p:cNvPr>
          <p:cNvSpPr/>
          <p:nvPr/>
        </p:nvSpPr>
        <p:spPr>
          <a:xfrm>
            <a:off x="941560" y="2401176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1,750 ש"ח</a:t>
            </a:r>
          </a:p>
        </p:txBody>
      </p:sp>
      <p:sp>
        <p:nvSpPr>
          <p:cNvPr id="52" name="מלבן 51">
            <a:extLst>
              <a:ext uri="{FF2B5EF4-FFF2-40B4-BE49-F238E27FC236}">
                <a16:creationId xmlns:a16="http://schemas.microsoft.com/office/drawing/2014/main" id="{46AB552C-8DEF-4A00-855F-2A73C6ED2796}"/>
              </a:ext>
            </a:extLst>
          </p:cNvPr>
          <p:cNvSpPr/>
          <p:nvPr/>
        </p:nvSpPr>
        <p:spPr>
          <a:xfrm>
            <a:off x="941560" y="3058400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3,150 ש"ח</a:t>
            </a:r>
          </a:p>
        </p:txBody>
      </p:sp>
      <p:sp>
        <p:nvSpPr>
          <p:cNvPr id="53" name="מלבן 52">
            <a:extLst>
              <a:ext uri="{FF2B5EF4-FFF2-40B4-BE49-F238E27FC236}">
                <a16:creationId xmlns:a16="http://schemas.microsoft.com/office/drawing/2014/main" id="{79F43BFF-DE5A-4A8D-ABF5-209348A7D78D}"/>
              </a:ext>
            </a:extLst>
          </p:cNvPr>
          <p:cNvSpPr/>
          <p:nvPr/>
        </p:nvSpPr>
        <p:spPr>
          <a:xfrm>
            <a:off x="941561" y="1773174"/>
            <a:ext cx="1754771" cy="485775"/>
          </a:xfrm>
          <a:prstGeom prst="rect">
            <a:avLst/>
          </a:prstGeom>
          <a:solidFill>
            <a:srgbClr val="E7E6E6">
              <a:lumMod val="85000"/>
            </a:srgbClr>
          </a:solidFill>
          <a:ln w="12700" cap="flat" cmpd="sng" algn="ctr">
            <a:solidFill>
              <a:srgbClr val="E7E6E6">
                <a:lumMod val="85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1D1B1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40%-50%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1D1B1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80+%</a:t>
            </a:r>
            <a:endParaRPr kumimoji="0" lang="he-IL" sz="1600" b="1" i="0" u="none" strike="noStrike" kern="0" cap="none" spc="0" normalizeH="0" baseline="0" noProof="0" dirty="0">
              <a:ln>
                <a:noFill/>
              </a:ln>
              <a:solidFill>
                <a:srgbClr val="1D1B10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54" name="מלבן 53">
            <a:extLst>
              <a:ext uri="{FF2B5EF4-FFF2-40B4-BE49-F238E27FC236}">
                <a16:creationId xmlns:a16="http://schemas.microsoft.com/office/drawing/2014/main" id="{5C77EA16-ADEF-452D-8539-0E40BDBDD146}"/>
              </a:ext>
            </a:extLst>
          </p:cNvPr>
          <p:cNvSpPr/>
          <p:nvPr/>
        </p:nvSpPr>
        <p:spPr>
          <a:xfrm>
            <a:off x="9464520" y="4238622"/>
            <a:ext cx="1529062" cy="485775"/>
          </a:xfrm>
          <a:prstGeom prst="rect">
            <a:avLst/>
          </a:prstGeom>
          <a:solidFill>
            <a:srgbClr val="5B9BD5">
              <a:lumMod val="50000"/>
            </a:srgbClr>
          </a:solidFill>
          <a:ln w="12700" cap="flat" cmpd="sng" algn="ctr">
            <a:solidFill>
              <a:srgbClr val="5B9BD5">
                <a:lumMod val="50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150,000</a:t>
            </a:r>
            <a:endParaRPr kumimoji="0" lang="he-IL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55" name="מלבן 54">
            <a:extLst>
              <a:ext uri="{FF2B5EF4-FFF2-40B4-BE49-F238E27FC236}">
                <a16:creationId xmlns:a16="http://schemas.microsoft.com/office/drawing/2014/main" id="{A34C4916-E279-45A0-8AC1-7F42525FBFCB}"/>
              </a:ext>
            </a:extLst>
          </p:cNvPr>
          <p:cNvSpPr/>
          <p:nvPr/>
        </p:nvSpPr>
        <p:spPr>
          <a:xfrm>
            <a:off x="9464520" y="4895848"/>
            <a:ext cx="1529062" cy="485775"/>
          </a:xfrm>
          <a:prstGeom prst="rect">
            <a:avLst/>
          </a:prstGeom>
          <a:solidFill>
            <a:srgbClr val="5B9BD5">
              <a:lumMod val="50000"/>
            </a:srgbClr>
          </a:solidFill>
          <a:ln w="12700" cap="flat" cmpd="sng" algn="ctr">
            <a:solidFill>
              <a:srgbClr val="5B9BD5">
                <a:lumMod val="50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200,000</a:t>
            </a:r>
            <a:endParaRPr kumimoji="0" lang="he-IL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56" name="מלבן 55">
            <a:extLst>
              <a:ext uri="{FF2B5EF4-FFF2-40B4-BE49-F238E27FC236}">
                <a16:creationId xmlns:a16="http://schemas.microsoft.com/office/drawing/2014/main" id="{D08C9F6F-BC18-4D44-A291-B9E3DE4ED4B0}"/>
              </a:ext>
            </a:extLst>
          </p:cNvPr>
          <p:cNvSpPr/>
          <p:nvPr/>
        </p:nvSpPr>
        <p:spPr>
          <a:xfrm>
            <a:off x="7484101" y="4209401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2,650</a:t>
            </a: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 ש"ח</a:t>
            </a:r>
          </a:p>
        </p:txBody>
      </p:sp>
      <p:sp>
        <p:nvSpPr>
          <p:cNvPr id="57" name="מלבן 56">
            <a:extLst>
              <a:ext uri="{FF2B5EF4-FFF2-40B4-BE49-F238E27FC236}">
                <a16:creationId xmlns:a16="http://schemas.microsoft.com/office/drawing/2014/main" id="{AE0A0C2C-067B-4145-BC84-CF95E2E33B9D}"/>
              </a:ext>
            </a:extLst>
          </p:cNvPr>
          <p:cNvSpPr/>
          <p:nvPr/>
        </p:nvSpPr>
        <p:spPr>
          <a:xfrm>
            <a:off x="7484101" y="4866625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3,125 ש"ח</a:t>
            </a:r>
          </a:p>
        </p:txBody>
      </p:sp>
      <p:sp>
        <p:nvSpPr>
          <p:cNvPr id="58" name="מלבן 57">
            <a:extLst>
              <a:ext uri="{FF2B5EF4-FFF2-40B4-BE49-F238E27FC236}">
                <a16:creationId xmlns:a16="http://schemas.microsoft.com/office/drawing/2014/main" id="{2CCB893D-0364-44B2-BC24-BE730649402C}"/>
              </a:ext>
            </a:extLst>
          </p:cNvPr>
          <p:cNvSpPr/>
          <p:nvPr/>
        </p:nvSpPr>
        <p:spPr>
          <a:xfrm>
            <a:off x="5281138" y="4209400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3,975 ש"ח</a:t>
            </a:r>
          </a:p>
        </p:txBody>
      </p:sp>
      <p:sp>
        <p:nvSpPr>
          <p:cNvPr id="59" name="מלבן 58">
            <a:extLst>
              <a:ext uri="{FF2B5EF4-FFF2-40B4-BE49-F238E27FC236}">
                <a16:creationId xmlns:a16="http://schemas.microsoft.com/office/drawing/2014/main" id="{0173B544-6687-4E58-8544-452B0D7A2E2E}"/>
              </a:ext>
            </a:extLst>
          </p:cNvPr>
          <p:cNvSpPr/>
          <p:nvPr/>
        </p:nvSpPr>
        <p:spPr>
          <a:xfrm>
            <a:off x="5281138" y="4866624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4,688 ש"ח</a:t>
            </a:r>
          </a:p>
        </p:txBody>
      </p:sp>
      <p:sp>
        <p:nvSpPr>
          <p:cNvPr id="60" name="מלבן 59">
            <a:extLst>
              <a:ext uri="{FF2B5EF4-FFF2-40B4-BE49-F238E27FC236}">
                <a16:creationId xmlns:a16="http://schemas.microsoft.com/office/drawing/2014/main" id="{18DA84A1-AFE0-4E14-A351-6DE48A7F3A53}"/>
              </a:ext>
            </a:extLst>
          </p:cNvPr>
          <p:cNvSpPr/>
          <p:nvPr/>
        </p:nvSpPr>
        <p:spPr>
          <a:xfrm>
            <a:off x="3078175" y="4209402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6,360 ש"ח</a:t>
            </a:r>
          </a:p>
        </p:txBody>
      </p:sp>
      <p:sp>
        <p:nvSpPr>
          <p:cNvPr id="61" name="מלבן 60">
            <a:extLst>
              <a:ext uri="{FF2B5EF4-FFF2-40B4-BE49-F238E27FC236}">
                <a16:creationId xmlns:a16="http://schemas.microsoft.com/office/drawing/2014/main" id="{45CB86A0-BAE0-4A54-9000-3D2EC439D90B}"/>
              </a:ext>
            </a:extLst>
          </p:cNvPr>
          <p:cNvSpPr/>
          <p:nvPr/>
        </p:nvSpPr>
        <p:spPr>
          <a:xfrm>
            <a:off x="3078175" y="4866626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7,500 ש"ח</a:t>
            </a:r>
          </a:p>
        </p:txBody>
      </p:sp>
      <p:sp>
        <p:nvSpPr>
          <p:cNvPr id="62" name="מלבן 61">
            <a:extLst>
              <a:ext uri="{FF2B5EF4-FFF2-40B4-BE49-F238E27FC236}">
                <a16:creationId xmlns:a16="http://schemas.microsoft.com/office/drawing/2014/main" id="{7BE5CE47-F994-4631-BB7F-8FA1AB038F50}"/>
              </a:ext>
            </a:extLst>
          </p:cNvPr>
          <p:cNvSpPr/>
          <p:nvPr/>
        </p:nvSpPr>
        <p:spPr>
          <a:xfrm>
            <a:off x="941560" y="4209401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7,950 ש"ח</a:t>
            </a:r>
          </a:p>
        </p:txBody>
      </p:sp>
      <p:sp>
        <p:nvSpPr>
          <p:cNvPr id="63" name="מלבן 62">
            <a:extLst>
              <a:ext uri="{FF2B5EF4-FFF2-40B4-BE49-F238E27FC236}">
                <a16:creationId xmlns:a16="http://schemas.microsoft.com/office/drawing/2014/main" id="{08B14ECE-47DD-4C0D-BD27-425D38735D1B}"/>
              </a:ext>
            </a:extLst>
          </p:cNvPr>
          <p:cNvSpPr/>
          <p:nvPr/>
        </p:nvSpPr>
        <p:spPr>
          <a:xfrm>
            <a:off x="941560" y="4866625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9,375 ש"ח</a:t>
            </a:r>
          </a:p>
        </p:txBody>
      </p:sp>
      <p:sp>
        <p:nvSpPr>
          <p:cNvPr id="64" name="מלבן 63">
            <a:extLst>
              <a:ext uri="{FF2B5EF4-FFF2-40B4-BE49-F238E27FC236}">
                <a16:creationId xmlns:a16="http://schemas.microsoft.com/office/drawing/2014/main" id="{1B122C06-CCF1-47A1-BD40-D7D16F95948D}"/>
              </a:ext>
            </a:extLst>
          </p:cNvPr>
          <p:cNvSpPr/>
          <p:nvPr/>
        </p:nvSpPr>
        <p:spPr>
          <a:xfrm>
            <a:off x="9464520" y="5563723"/>
            <a:ext cx="1529062" cy="485775"/>
          </a:xfrm>
          <a:prstGeom prst="rect">
            <a:avLst/>
          </a:prstGeom>
          <a:solidFill>
            <a:srgbClr val="5B9BD5">
              <a:lumMod val="50000"/>
            </a:srgbClr>
          </a:solidFill>
          <a:ln w="12700" cap="flat" cmpd="sng" algn="ctr">
            <a:solidFill>
              <a:srgbClr val="5B9BD5">
                <a:lumMod val="50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250,000</a:t>
            </a:r>
            <a:endParaRPr kumimoji="0" lang="he-IL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65" name="מלבן 64">
            <a:extLst>
              <a:ext uri="{FF2B5EF4-FFF2-40B4-BE49-F238E27FC236}">
                <a16:creationId xmlns:a16="http://schemas.microsoft.com/office/drawing/2014/main" id="{7CC26372-E6C5-4184-80C3-DBD6844DA7AF}"/>
              </a:ext>
            </a:extLst>
          </p:cNvPr>
          <p:cNvSpPr/>
          <p:nvPr/>
        </p:nvSpPr>
        <p:spPr>
          <a:xfrm>
            <a:off x="9464520" y="6220952"/>
            <a:ext cx="1529062" cy="485775"/>
          </a:xfrm>
          <a:prstGeom prst="rect">
            <a:avLst/>
          </a:prstGeom>
          <a:solidFill>
            <a:srgbClr val="5B9BD5">
              <a:lumMod val="50000"/>
            </a:srgbClr>
          </a:solidFill>
          <a:ln w="12700" cap="flat" cmpd="sng" algn="ctr">
            <a:solidFill>
              <a:srgbClr val="5B9BD5">
                <a:lumMod val="50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300,000</a:t>
            </a:r>
            <a:endParaRPr kumimoji="0" lang="he-IL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66" name="מלבן 65">
            <a:extLst>
              <a:ext uri="{FF2B5EF4-FFF2-40B4-BE49-F238E27FC236}">
                <a16:creationId xmlns:a16="http://schemas.microsoft.com/office/drawing/2014/main" id="{ADAAD732-E608-4C8E-B97A-BE47A31823BB}"/>
              </a:ext>
            </a:extLst>
          </p:cNvPr>
          <p:cNvSpPr/>
          <p:nvPr/>
        </p:nvSpPr>
        <p:spPr>
          <a:xfrm>
            <a:off x="7484101" y="5534502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4,000 ש"ח</a:t>
            </a:r>
          </a:p>
        </p:txBody>
      </p:sp>
      <p:sp>
        <p:nvSpPr>
          <p:cNvPr id="67" name="מלבן 66">
            <a:extLst>
              <a:ext uri="{FF2B5EF4-FFF2-40B4-BE49-F238E27FC236}">
                <a16:creationId xmlns:a16="http://schemas.microsoft.com/office/drawing/2014/main" id="{79C00BC3-A0E8-40F0-8D97-467B420DA9BC}"/>
              </a:ext>
            </a:extLst>
          </p:cNvPr>
          <p:cNvSpPr/>
          <p:nvPr/>
        </p:nvSpPr>
        <p:spPr>
          <a:xfrm>
            <a:off x="7484101" y="6191729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4,675 ש"ח</a:t>
            </a:r>
          </a:p>
        </p:txBody>
      </p:sp>
      <p:sp>
        <p:nvSpPr>
          <p:cNvPr id="68" name="מלבן 67">
            <a:extLst>
              <a:ext uri="{FF2B5EF4-FFF2-40B4-BE49-F238E27FC236}">
                <a16:creationId xmlns:a16="http://schemas.microsoft.com/office/drawing/2014/main" id="{43647CEA-8360-493E-A8AA-969FFD7E7559}"/>
              </a:ext>
            </a:extLst>
          </p:cNvPr>
          <p:cNvSpPr/>
          <p:nvPr/>
        </p:nvSpPr>
        <p:spPr>
          <a:xfrm>
            <a:off x="5281138" y="5534501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6,000 ש"ח</a:t>
            </a:r>
          </a:p>
        </p:txBody>
      </p:sp>
      <p:sp>
        <p:nvSpPr>
          <p:cNvPr id="69" name="מלבן 68">
            <a:extLst>
              <a:ext uri="{FF2B5EF4-FFF2-40B4-BE49-F238E27FC236}">
                <a16:creationId xmlns:a16="http://schemas.microsoft.com/office/drawing/2014/main" id="{3B57BB6E-CA1B-466E-97F3-23590B4C6C02}"/>
              </a:ext>
            </a:extLst>
          </p:cNvPr>
          <p:cNvSpPr/>
          <p:nvPr/>
        </p:nvSpPr>
        <p:spPr>
          <a:xfrm>
            <a:off x="5281138" y="6191728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7,013 ש"ח</a:t>
            </a:r>
          </a:p>
        </p:txBody>
      </p:sp>
      <p:sp>
        <p:nvSpPr>
          <p:cNvPr id="70" name="מלבן 69">
            <a:extLst>
              <a:ext uri="{FF2B5EF4-FFF2-40B4-BE49-F238E27FC236}">
                <a16:creationId xmlns:a16="http://schemas.microsoft.com/office/drawing/2014/main" id="{A20506E3-5EC2-4D35-A791-7C84631C389D}"/>
              </a:ext>
            </a:extLst>
          </p:cNvPr>
          <p:cNvSpPr/>
          <p:nvPr/>
        </p:nvSpPr>
        <p:spPr>
          <a:xfrm>
            <a:off x="3078175" y="5534503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9,600 ש"ח</a:t>
            </a:r>
          </a:p>
        </p:txBody>
      </p:sp>
      <p:sp>
        <p:nvSpPr>
          <p:cNvPr id="71" name="מלבן 70">
            <a:extLst>
              <a:ext uri="{FF2B5EF4-FFF2-40B4-BE49-F238E27FC236}">
                <a16:creationId xmlns:a16="http://schemas.microsoft.com/office/drawing/2014/main" id="{78F01B7B-94AE-47BC-BDE8-4EC7693413A9}"/>
              </a:ext>
            </a:extLst>
          </p:cNvPr>
          <p:cNvSpPr/>
          <p:nvPr/>
        </p:nvSpPr>
        <p:spPr>
          <a:xfrm>
            <a:off x="3078175" y="6191729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11,220 ש"ח</a:t>
            </a:r>
          </a:p>
        </p:txBody>
      </p:sp>
      <p:sp>
        <p:nvSpPr>
          <p:cNvPr id="72" name="מלבן 71">
            <a:extLst>
              <a:ext uri="{FF2B5EF4-FFF2-40B4-BE49-F238E27FC236}">
                <a16:creationId xmlns:a16="http://schemas.microsoft.com/office/drawing/2014/main" id="{25C2A727-2491-407D-9F33-16AC8AB1BB8B}"/>
              </a:ext>
            </a:extLst>
          </p:cNvPr>
          <p:cNvSpPr/>
          <p:nvPr/>
        </p:nvSpPr>
        <p:spPr>
          <a:xfrm>
            <a:off x="941560" y="5534502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12,000 ש"ח</a:t>
            </a:r>
          </a:p>
        </p:txBody>
      </p:sp>
      <p:sp>
        <p:nvSpPr>
          <p:cNvPr id="73" name="מלבן 72">
            <a:extLst>
              <a:ext uri="{FF2B5EF4-FFF2-40B4-BE49-F238E27FC236}">
                <a16:creationId xmlns:a16="http://schemas.microsoft.com/office/drawing/2014/main" id="{D93F96A6-4195-4C81-9135-765F7B7CC7A5}"/>
              </a:ext>
            </a:extLst>
          </p:cNvPr>
          <p:cNvSpPr/>
          <p:nvPr/>
        </p:nvSpPr>
        <p:spPr>
          <a:xfrm>
            <a:off x="941560" y="6191729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14,025 ש"ח</a:t>
            </a:r>
          </a:p>
        </p:txBody>
      </p:sp>
      <p:sp>
        <p:nvSpPr>
          <p:cNvPr id="74" name="מלבן 17">
            <a:extLst>
              <a:ext uri="{FF2B5EF4-FFF2-40B4-BE49-F238E27FC236}">
                <a16:creationId xmlns:a16="http://schemas.microsoft.com/office/drawing/2014/main" id="{E2994120-3F8E-432F-B42E-7EEC383EB107}"/>
              </a:ext>
            </a:extLst>
          </p:cNvPr>
          <p:cNvSpPr/>
          <p:nvPr/>
        </p:nvSpPr>
        <p:spPr>
          <a:xfrm>
            <a:off x="9464520" y="3661795"/>
            <a:ext cx="1529062" cy="485775"/>
          </a:xfrm>
          <a:prstGeom prst="rect">
            <a:avLst/>
          </a:prstGeom>
          <a:solidFill>
            <a:srgbClr val="5B9BD5">
              <a:lumMod val="50000"/>
            </a:srgbClr>
          </a:solidFill>
          <a:ln w="12700" cap="flat" cmpd="sng" algn="ctr">
            <a:solidFill>
              <a:srgbClr val="5B9BD5">
                <a:lumMod val="50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107,000</a:t>
            </a:r>
            <a:endParaRPr kumimoji="0" lang="he-IL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75" name="מלבן 30">
            <a:extLst>
              <a:ext uri="{FF2B5EF4-FFF2-40B4-BE49-F238E27FC236}">
                <a16:creationId xmlns:a16="http://schemas.microsoft.com/office/drawing/2014/main" id="{EE34C14D-3710-46ED-9B32-21B257CC3569}"/>
              </a:ext>
            </a:extLst>
          </p:cNvPr>
          <p:cNvSpPr/>
          <p:nvPr/>
        </p:nvSpPr>
        <p:spPr>
          <a:xfrm>
            <a:off x="7484100" y="3632571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4,200 ש"ח</a:t>
            </a:r>
          </a:p>
        </p:txBody>
      </p:sp>
      <p:sp>
        <p:nvSpPr>
          <p:cNvPr id="76" name="מלבן 18">
            <a:extLst>
              <a:ext uri="{FF2B5EF4-FFF2-40B4-BE49-F238E27FC236}">
                <a16:creationId xmlns:a16="http://schemas.microsoft.com/office/drawing/2014/main" id="{15B8317B-0B1E-46AA-97DF-029568E403D5}"/>
              </a:ext>
            </a:extLst>
          </p:cNvPr>
          <p:cNvSpPr/>
          <p:nvPr/>
        </p:nvSpPr>
        <p:spPr>
          <a:xfrm>
            <a:off x="5281138" y="3632571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4,200 ש"ח</a:t>
            </a:r>
          </a:p>
        </p:txBody>
      </p:sp>
      <p:sp>
        <p:nvSpPr>
          <p:cNvPr id="77" name="מלבן 24">
            <a:extLst>
              <a:ext uri="{FF2B5EF4-FFF2-40B4-BE49-F238E27FC236}">
                <a16:creationId xmlns:a16="http://schemas.microsoft.com/office/drawing/2014/main" id="{932346BB-50E1-4038-9A5D-599B49ADC580}"/>
              </a:ext>
            </a:extLst>
          </p:cNvPr>
          <p:cNvSpPr/>
          <p:nvPr/>
        </p:nvSpPr>
        <p:spPr>
          <a:xfrm>
            <a:off x="3078175" y="3632573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4,200 ש"ח</a:t>
            </a:r>
          </a:p>
        </p:txBody>
      </p:sp>
      <p:sp>
        <p:nvSpPr>
          <p:cNvPr id="78" name="מלבן 36">
            <a:extLst>
              <a:ext uri="{FF2B5EF4-FFF2-40B4-BE49-F238E27FC236}">
                <a16:creationId xmlns:a16="http://schemas.microsoft.com/office/drawing/2014/main" id="{966EAE02-7861-430E-8259-3A0273FC3E33}"/>
              </a:ext>
            </a:extLst>
          </p:cNvPr>
          <p:cNvSpPr/>
          <p:nvPr/>
        </p:nvSpPr>
        <p:spPr>
          <a:xfrm>
            <a:off x="941560" y="3632572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4,200 ש"ח</a:t>
            </a:r>
          </a:p>
        </p:txBody>
      </p:sp>
    </p:spTree>
    <p:extLst>
      <p:ext uri="{BB962C8B-B14F-4D97-AF65-F5344CB8AC3E}">
        <p14:creationId xmlns:p14="http://schemas.microsoft.com/office/powerpoint/2010/main" val="35261169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C349F9E6-F2F3-446A-AFE6-2C3C766D93E4}"/>
              </a:ext>
            </a:extLst>
          </p:cNvPr>
          <p:cNvSpPr/>
          <p:nvPr/>
        </p:nvSpPr>
        <p:spPr>
          <a:xfrm>
            <a:off x="5647765" y="3585882"/>
            <a:ext cx="5074023" cy="13088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מציין מיקום של מספר שקופית 1">
            <a:extLst>
              <a:ext uri="{FF2B5EF4-FFF2-40B4-BE49-F238E27FC236}">
                <a16:creationId xmlns:a16="http://schemas.microsoft.com/office/drawing/2014/main" id="{E3284E34-3CAA-4981-8ADC-10A5C1C04A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1157E-26D9-4162-BD50-D17CAF9A408B}" type="slidenum"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x-none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42617157-4398-4D52-B0FC-47F8342140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9004" y="1289561"/>
            <a:ext cx="8859520" cy="51409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1973780-10AE-40CE-8EDD-62D095C3E9DB}"/>
              </a:ext>
            </a:extLst>
          </p:cNvPr>
          <p:cNvSpPr txBox="1"/>
          <p:nvPr/>
        </p:nvSpPr>
        <p:spPr>
          <a:xfrm>
            <a:off x="7223760" y="275244"/>
            <a:ext cx="4653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599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דוגמה א' – 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599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"עוסק פטור"</a:t>
            </a:r>
          </a:p>
        </p:txBody>
      </p:sp>
    </p:spTree>
    <p:extLst>
      <p:ext uri="{BB962C8B-B14F-4D97-AF65-F5344CB8AC3E}">
        <p14:creationId xmlns:p14="http://schemas.microsoft.com/office/powerpoint/2010/main" val="3344578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>
            <a:extLst>
              <a:ext uri="{FF2B5EF4-FFF2-40B4-BE49-F238E27FC236}">
                <a16:creationId xmlns:a16="http://schemas.microsoft.com/office/drawing/2014/main" id="{88638668-22FF-4806-9935-65DC230B5B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1157E-26D9-4162-BD50-D17CAF9A408B}" type="slidenum"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x-none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AB85C4-4467-45C9-A976-E37DAFADDBCE}"/>
              </a:ext>
            </a:extLst>
          </p:cNvPr>
          <p:cNvSpPr txBox="1"/>
          <p:nvPr/>
        </p:nvSpPr>
        <p:spPr>
          <a:xfrm>
            <a:off x="2200941" y="326044"/>
            <a:ext cx="96253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599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דוגמה ב' – </a:t>
            </a:r>
            <a:r>
              <a:rPr kumimoji="0" lang="he-IL" sz="3600" i="0" u="none" strike="noStrike" kern="1200" cap="none" spc="0" normalizeH="0" baseline="0" noProof="0" dirty="0">
                <a:ln>
                  <a:noFill/>
                </a:ln>
                <a:solidFill>
                  <a:srgbClr val="00599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"עוסק מורשה" עד מחזור של 300,000 ₪ 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599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10" name="תמונה 9">
            <a:extLst>
              <a:ext uri="{FF2B5EF4-FFF2-40B4-BE49-F238E27FC236}">
                <a16:creationId xmlns:a16="http://schemas.microsoft.com/office/drawing/2014/main" id="{C96DAE5F-729B-48C8-B8AB-E007C37EA7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214" y="1543811"/>
            <a:ext cx="9877646" cy="4761296"/>
          </a:xfrm>
          <a:prstGeom prst="rect">
            <a:avLst/>
          </a:prstGeom>
        </p:spPr>
      </p:pic>
      <p:sp>
        <p:nvSpPr>
          <p:cNvPr id="11" name="מלבן 10">
            <a:extLst>
              <a:ext uri="{FF2B5EF4-FFF2-40B4-BE49-F238E27FC236}">
                <a16:creationId xmlns:a16="http://schemas.microsoft.com/office/drawing/2014/main" id="{D2CD9762-D6F3-476F-88EF-6F0A79D758AD}"/>
              </a:ext>
            </a:extLst>
          </p:cNvPr>
          <p:cNvSpPr/>
          <p:nvPr/>
        </p:nvSpPr>
        <p:spPr>
          <a:xfrm>
            <a:off x="7400260" y="1543811"/>
            <a:ext cx="3795824" cy="2318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3" name="מחבר ישר 12">
            <a:extLst>
              <a:ext uri="{FF2B5EF4-FFF2-40B4-BE49-F238E27FC236}">
                <a16:creationId xmlns:a16="http://schemas.microsoft.com/office/drawing/2014/main" id="{1D6A2DDA-191D-4FCA-82E1-559F2693DAE3}"/>
              </a:ext>
            </a:extLst>
          </p:cNvPr>
          <p:cNvCxnSpPr/>
          <p:nvPr/>
        </p:nvCxnSpPr>
        <p:spPr>
          <a:xfrm>
            <a:off x="4791741" y="4733365"/>
            <a:ext cx="56790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7530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D2FA8619-CDE1-4814-8694-12D5769BE323}"/>
              </a:ext>
            </a:extLst>
          </p:cNvPr>
          <p:cNvSpPr/>
          <p:nvPr/>
        </p:nvSpPr>
        <p:spPr>
          <a:xfrm>
            <a:off x="685800" y="190500"/>
            <a:ext cx="1132332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4000" b="1" i="0" u="none" strike="noStrike" kern="1200" cap="none" spc="0" normalizeH="0" baseline="0" noProof="0" dirty="0">
              <a:ln>
                <a:noFill/>
              </a:ln>
              <a:solidFill>
                <a:srgbClr val="00599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082B0874-9A1C-4DD8-808B-0A0B89D1BB46}"/>
              </a:ext>
            </a:extLst>
          </p:cNvPr>
          <p:cNvSpPr/>
          <p:nvPr/>
        </p:nvSpPr>
        <p:spPr>
          <a:xfrm>
            <a:off x="213360" y="1403350"/>
            <a:ext cx="11559540" cy="4051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599D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2D5E385-EAD3-425E-B34F-762B14DDF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1157E-26D9-4162-BD50-D17CAF9A408B}" type="slidenum"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x-none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39265843-A0C9-49EB-B742-71D2BCDD2853}"/>
              </a:ext>
            </a:extLst>
          </p:cNvPr>
          <p:cNvSpPr/>
          <p:nvPr/>
        </p:nvSpPr>
        <p:spPr>
          <a:xfrm>
            <a:off x="1564574" y="228208"/>
            <a:ext cx="9823862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599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כללי</a:t>
            </a: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ABEBAFD3-ED35-49E7-BADD-5099F8D45C8B}"/>
              </a:ext>
            </a:extLst>
          </p:cNvPr>
          <p:cNvSpPr/>
          <p:nvPr/>
        </p:nvSpPr>
        <p:spPr>
          <a:xfrm>
            <a:off x="1007919" y="1403350"/>
            <a:ext cx="10193482" cy="5264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 algn="just" rtl="1">
              <a:spcBef>
                <a:spcPts val="1200"/>
              </a:spcBef>
              <a:spcAft>
                <a:spcPts val="12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3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על רקע התפתחות מלחמת "חרבות ברזל" ולצורך שמירה על הציבור, הוכרז מצב מיוחד בעורף על כלל מדינת ישראל.</a:t>
            </a:r>
          </a:p>
          <a:p>
            <a:pPr marL="342900" lvl="0" indent="-342900" algn="just" rtl="1">
              <a:spcBef>
                <a:spcPts val="1200"/>
              </a:spcBef>
              <a:spcAft>
                <a:spcPts val="12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3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לאור ההכרזה כאמור, פרסם פיקוד העורף הנחיות התגוננות שונות ברחבי הארץ שכללו, בין היתר, הגבלות שונות בנושא לימודים, התקהלויות ומקומות עבודה.</a:t>
            </a:r>
          </a:p>
          <a:p>
            <a:pPr marL="342900" lvl="0" indent="-342900" algn="just" rtl="1">
              <a:spcBef>
                <a:spcPts val="1200"/>
              </a:spcBef>
              <a:spcAft>
                <a:spcPts val="12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3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הגבלות אלו מנעו קיום שגרת עבודה רגילה והביאו לצמצום משמעותי של הפעילות העסקית </a:t>
            </a:r>
            <a:r>
              <a:rPr lang="he-IL" sz="30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כשמנגד נאלצו העסקים להמשיך ולשלם את </a:t>
            </a:r>
            <a:r>
              <a:rPr lang="he-IL" sz="3000" b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ההוצאות הקבועות</a:t>
            </a:r>
            <a:r>
              <a:rPr lang="he-IL" sz="30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וכן תשלום </a:t>
            </a:r>
            <a:r>
              <a:rPr lang="he-IL" sz="3000" b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שכר לעובדים </a:t>
            </a:r>
            <a:r>
              <a:rPr lang="he-IL" sz="30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שאותם רצו לשמר</a:t>
            </a:r>
            <a:r>
              <a:rPr lang="he-IL" sz="3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(קיימת אפשרות מקלה להוציא עובדים לחל"ת – בהתאם להחלטת העסק)</a:t>
            </a:r>
            <a:r>
              <a:rPr lang="he-IL" sz="3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339620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>
            <a:extLst>
              <a:ext uri="{FF2B5EF4-FFF2-40B4-BE49-F238E27FC236}">
                <a16:creationId xmlns:a16="http://schemas.microsoft.com/office/drawing/2014/main" id="{AEFD23FE-9519-4133-80B2-DD78E83F3B42}"/>
              </a:ext>
            </a:extLst>
          </p:cNvPr>
          <p:cNvSpPr/>
          <p:nvPr/>
        </p:nvSpPr>
        <p:spPr>
          <a:xfrm>
            <a:off x="469900" y="2597150"/>
            <a:ext cx="11252200" cy="1663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7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C0DF370F-4F5A-4A95-AF21-35E0FC494AA7}"/>
              </a:ext>
            </a:extLst>
          </p:cNvPr>
          <p:cNvSpPr/>
          <p:nvPr/>
        </p:nvSpPr>
        <p:spPr>
          <a:xfrm>
            <a:off x="622300" y="2607046"/>
            <a:ext cx="11252200" cy="1663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ניזוקים עם מחזור פעילות </a:t>
            </a:r>
            <a:r>
              <a:rPr kumimoji="0" lang="he-IL" sz="54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מעל</a:t>
            </a:r>
            <a:r>
              <a:rPr kumimoji="0" lang="he-IL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300,000 ₪ 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687C192C-D9CA-4D42-8C37-EFE7FE7359E8}"/>
              </a:ext>
            </a:extLst>
          </p:cNvPr>
          <p:cNvSpPr/>
          <p:nvPr/>
        </p:nvSpPr>
        <p:spPr>
          <a:xfrm>
            <a:off x="0" y="4260850"/>
            <a:ext cx="12192000" cy="603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3600" b="0" i="0" u="none" strike="noStrike" kern="1200" cap="none" spc="0" normalizeH="0" baseline="0" noProof="0" dirty="0">
              <a:ln>
                <a:noFill/>
              </a:ln>
              <a:solidFill>
                <a:srgbClr val="00599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7525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מלבן 30">
            <a:extLst>
              <a:ext uri="{FF2B5EF4-FFF2-40B4-BE49-F238E27FC236}">
                <a16:creationId xmlns:a16="http://schemas.microsoft.com/office/drawing/2014/main" id="{C575DA91-5D33-473A-B833-49B8009480B9}"/>
              </a:ext>
            </a:extLst>
          </p:cNvPr>
          <p:cNvSpPr/>
          <p:nvPr/>
        </p:nvSpPr>
        <p:spPr>
          <a:xfrm>
            <a:off x="6203740" y="6063588"/>
            <a:ext cx="2514600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rgbClr val="294D9C">
                <a:lumMod val="40000"/>
                <a:lumOff val="60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22%</a:t>
            </a:r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D2FA8619-CDE1-4814-8694-12D5769BE323}"/>
              </a:ext>
            </a:extLst>
          </p:cNvPr>
          <p:cNvSpPr/>
          <p:nvPr/>
        </p:nvSpPr>
        <p:spPr>
          <a:xfrm>
            <a:off x="685800" y="190500"/>
            <a:ext cx="1132332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4000" b="1" i="0" u="none" strike="noStrike" kern="1200" cap="none" spc="0" normalizeH="0" baseline="0" noProof="0" dirty="0">
              <a:ln>
                <a:noFill/>
              </a:ln>
              <a:solidFill>
                <a:srgbClr val="00599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082B0874-9A1C-4DD8-808B-0A0B89D1BB46}"/>
              </a:ext>
            </a:extLst>
          </p:cNvPr>
          <p:cNvSpPr/>
          <p:nvPr/>
        </p:nvSpPr>
        <p:spPr>
          <a:xfrm>
            <a:off x="213360" y="1403350"/>
            <a:ext cx="11559540" cy="4051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599D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2D5E385-EAD3-425E-B34F-762B14DDF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1157E-26D9-4162-BD50-D17CAF9A408B}" type="slidenum"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x-none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39265843-A0C9-49EB-B742-71D2BCDD2853}"/>
              </a:ext>
            </a:extLst>
          </p:cNvPr>
          <p:cNvSpPr/>
          <p:nvPr/>
        </p:nvSpPr>
        <p:spPr>
          <a:xfrm>
            <a:off x="1564574" y="228208"/>
            <a:ext cx="9823862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/>
            <a:r>
              <a:rPr lang="he-IL" sz="3600" b="1" dirty="0">
                <a:solidFill>
                  <a:srgbClr val="00599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נוסחת המענק</a:t>
            </a: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ABEBAFD3-ED35-49E7-BADD-5099F8D45C8B}"/>
              </a:ext>
            </a:extLst>
          </p:cNvPr>
          <p:cNvSpPr/>
          <p:nvPr/>
        </p:nvSpPr>
        <p:spPr>
          <a:xfrm>
            <a:off x="1091045" y="1403350"/>
            <a:ext cx="10110355" cy="5264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just" rtl="1">
              <a:spcBef>
                <a:spcPts val="1200"/>
              </a:spcBef>
              <a:spcAft>
                <a:spcPts val="1200"/>
              </a:spcAft>
              <a:buClr>
                <a:srgbClr val="00599D"/>
              </a:buClr>
            </a:pPr>
            <a:endParaRPr lang="he-IL" sz="250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מלבן 17">
            <a:extLst>
              <a:ext uri="{FF2B5EF4-FFF2-40B4-BE49-F238E27FC236}">
                <a16:creationId xmlns:a16="http://schemas.microsoft.com/office/drawing/2014/main" id="{4584478E-617D-4350-9598-1602F014D49C}"/>
              </a:ext>
            </a:extLst>
          </p:cNvPr>
          <p:cNvSpPr/>
          <p:nvPr/>
        </p:nvSpPr>
        <p:spPr>
          <a:xfrm>
            <a:off x="6203740" y="3386842"/>
            <a:ext cx="2514600" cy="485775"/>
          </a:xfrm>
          <a:prstGeom prst="rect">
            <a:avLst/>
          </a:prstGeom>
          <a:solidFill>
            <a:srgbClr val="FFFFFF">
              <a:lumMod val="85000"/>
            </a:srgbClr>
          </a:solidFill>
          <a:ln w="12700" cap="flat" cmpd="sng" algn="ctr">
            <a:solidFill>
              <a:srgbClr val="FFFFFF">
                <a:lumMod val="85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srgbClr val="1D1B1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סכום המענק</a:t>
            </a:r>
          </a:p>
        </p:txBody>
      </p:sp>
      <p:sp>
        <p:nvSpPr>
          <p:cNvPr id="21" name="מלבן 20">
            <a:extLst>
              <a:ext uri="{FF2B5EF4-FFF2-40B4-BE49-F238E27FC236}">
                <a16:creationId xmlns:a16="http://schemas.microsoft.com/office/drawing/2014/main" id="{F7F3EB4F-B6C4-4F93-8756-6A8742C3D87E}"/>
              </a:ext>
            </a:extLst>
          </p:cNvPr>
          <p:cNvSpPr/>
          <p:nvPr/>
        </p:nvSpPr>
        <p:spPr>
          <a:xfrm>
            <a:off x="8946940" y="4044063"/>
            <a:ext cx="3143250" cy="485775"/>
          </a:xfrm>
          <a:prstGeom prst="rect">
            <a:avLst/>
          </a:prstGeom>
          <a:solidFill>
            <a:srgbClr val="294D9C">
              <a:lumMod val="50000"/>
            </a:srgbClr>
          </a:solidFill>
          <a:ln w="12700" cap="flat" cmpd="sng" algn="ctr">
            <a:solidFill>
              <a:srgbClr val="294D9C">
                <a:lumMod val="50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12.5%-20% / 25%-40%</a:t>
            </a:r>
            <a:endParaRPr kumimoji="0" lang="he-I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22" name="מלבן 21">
            <a:extLst>
              <a:ext uri="{FF2B5EF4-FFF2-40B4-BE49-F238E27FC236}">
                <a16:creationId xmlns:a16="http://schemas.microsoft.com/office/drawing/2014/main" id="{C3174E1F-CACC-4E28-B9C7-DEB2B207E2B5}"/>
              </a:ext>
            </a:extLst>
          </p:cNvPr>
          <p:cNvSpPr/>
          <p:nvPr/>
        </p:nvSpPr>
        <p:spPr>
          <a:xfrm>
            <a:off x="8946940" y="4701289"/>
            <a:ext cx="3143250" cy="485775"/>
          </a:xfrm>
          <a:prstGeom prst="rect">
            <a:avLst/>
          </a:prstGeom>
          <a:solidFill>
            <a:srgbClr val="294D9C">
              <a:lumMod val="50000"/>
            </a:srgbClr>
          </a:solidFill>
          <a:ln w="12700" cap="flat" cmpd="sng" algn="ctr">
            <a:solidFill>
              <a:srgbClr val="294D9C">
                <a:lumMod val="50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20%-30% / 40%-60%</a:t>
            </a:r>
            <a:endParaRPr kumimoji="0" lang="he-I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23" name="מלבן 22">
            <a:extLst>
              <a:ext uri="{FF2B5EF4-FFF2-40B4-BE49-F238E27FC236}">
                <a16:creationId xmlns:a16="http://schemas.microsoft.com/office/drawing/2014/main" id="{5C5C604E-80FE-4453-8E32-2717E787BA0B}"/>
              </a:ext>
            </a:extLst>
          </p:cNvPr>
          <p:cNvSpPr/>
          <p:nvPr/>
        </p:nvSpPr>
        <p:spPr>
          <a:xfrm>
            <a:off x="6203740" y="4044065"/>
            <a:ext cx="2514600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rgbClr val="294D9C">
                <a:lumMod val="40000"/>
                <a:lumOff val="60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7%</a:t>
            </a:r>
          </a:p>
        </p:txBody>
      </p:sp>
      <p:sp>
        <p:nvSpPr>
          <p:cNvPr id="24" name="מלבן 23">
            <a:extLst>
              <a:ext uri="{FF2B5EF4-FFF2-40B4-BE49-F238E27FC236}">
                <a16:creationId xmlns:a16="http://schemas.microsoft.com/office/drawing/2014/main" id="{2F376A3F-781C-40EA-B45C-15DB27F98224}"/>
              </a:ext>
            </a:extLst>
          </p:cNvPr>
          <p:cNvSpPr/>
          <p:nvPr/>
        </p:nvSpPr>
        <p:spPr>
          <a:xfrm>
            <a:off x="6203740" y="4701289"/>
            <a:ext cx="2514600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rgbClr val="294D9C">
                <a:lumMod val="40000"/>
                <a:lumOff val="60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11%</a:t>
            </a:r>
          </a:p>
        </p:txBody>
      </p:sp>
      <p:sp>
        <p:nvSpPr>
          <p:cNvPr id="25" name="מלבן 24">
            <a:extLst>
              <a:ext uri="{FF2B5EF4-FFF2-40B4-BE49-F238E27FC236}">
                <a16:creationId xmlns:a16="http://schemas.microsoft.com/office/drawing/2014/main" id="{6E711F27-115B-4B08-BDC1-A6AC7F9E2210}"/>
              </a:ext>
            </a:extLst>
          </p:cNvPr>
          <p:cNvSpPr/>
          <p:nvPr/>
        </p:nvSpPr>
        <p:spPr>
          <a:xfrm>
            <a:off x="8946940" y="5406362"/>
            <a:ext cx="3143250" cy="485775"/>
          </a:xfrm>
          <a:prstGeom prst="rect">
            <a:avLst/>
          </a:prstGeom>
          <a:solidFill>
            <a:srgbClr val="294D9C">
              <a:lumMod val="50000"/>
            </a:srgbClr>
          </a:solidFill>
          <a:ln w="12700" cap="flat" cmpd="sng" algn="ctr">
            <a:solidFill>
              <a:srgbClr val="294D9C">
                <a:lumMod val="50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30%-40% / 60% - 80%</a:t>
            </a:r>
            <a:endParaRPr kumimoji="0" lang="he-I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29" name="מלבן 28">
            <a:extLst>
              <a:ext uri="{FF2B5EF4-FFF2-40B4-BE49-F238E27FC236}">
                <a16:creationId xmlns:a16="http://schemas.microsoft.com/office/drawing/2014/main" id="{381BEB39-6D7D-4B32-828F-D72A8E29067D}"/>
              </a:ext>
            </a:extLst>
          </p:cNvPr>
          <p:cNvSpPr/>
          <p:nvPr/>
        </p:nvSpPr>
        <p:spPr>
          <a:xfrm>
            <a:off x="8946940" y="6063588"/>
            <a:ext cx="3143250" cy="485775"/>
          </a:xfrm>
          <a:prstGeom prst="rect">
            <a:avLst/>
          </a:prstGeom>
          <a:solidFill>
            <a:srgbClr val="294D9C">
              <a:lumMod val="50000"/>
            </a:srgbClr>
          </a:solidFill>
          <a:ln w="12700" cap="flat" cmpd="sng" algn="ctr">
            <a:solidFill>
              <a:srgbClr val="294D9C">
                <a:lumMod val="50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40%-50% / 80%-100%</a:t>
            </a:r>
            <a:endParaRPr kumimoji="0" lang="he-I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30" name="מלבן 29">
            <a:extLst>
              <a:ext uri="{FF2B5EF4-FFF2-40B4-BE49-F238E27FC236}">
                <a16:creationId xmlns:a16="http://schemas.microsoft.com/office/drawing/2014/main" id="{6CEA6DE9-5E08-4DD9-92E5-084172A29FE9}"/>
              </a:ext>
            </a:extLst>
          </p:cNvPr>
          <p:cNvSpPr/>
          <p:nvPr/>
        </p:nvSpPr>
        <p:spPr>
          <a:xfrm>
            <a:off x="6203740" y="5406364"/>
            <a:ext cx="2514600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rgbClr val="294D9C">
                <a:lumMod val="40000"/>
                <a:lumOff val="60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15%</a:t>
            </a:r>
          </a:p>
        </p:txBody>
      </p:sp>
      <p:sp>
        <p:nvSpPr>
          <p:cNvPr id="32" name="מלבן 31">
            <a:hlinkClick r:id="" action="ppaction://noaction"/>
            <a:extLst>
              <a:ext uri="{FF2B5EF4-FFF2-40B4-BE49-F238E27FC236}">
                <a16:creationId xmlns:a16="http://schemas.microsoft.com/office/drawing/2014/main" id="{FB386C2D-F10D-4059-97F4-55B728696A13}"/>
              </a:ext>
            </a:extLst>
          </p:cNvPr>
          <p:cNvSpPr/>
          <p:nvPr/>
        </p:nvSpPr>
        <p:spPr>
          <a:xfrm>
            <a:off x="7460226" y="2155734"/>
            <a:ext cx="3285710" cy="523220"/>
          </a:xfrm>
          <a:prstGeom prst="rect">
            <a:avLst/>
          </a:prstGeom>
          <a:solidFill>
            <a:srgbClr val="0086BB">
              <a:lumMod val="50000"/>
            </a:srgbClr>
          </a:solidFill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800" b="1" i="0" u="none" strike="noStrike" kern="0" cap="none" spc="8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רכיב תשומות</a:t>
            </a:r>
          </a:p>
        </p:txBody>
      </p:sp>
      <p:sp>
        <p:nvSpPr>
          <p:cNvPr id="33" name="מלבן 32">
            <a:hlinkClick r:id="" action="ppaction://noaction"/>
            <a:extLst>
              <a:ext uri="{FF2B5EF4-FFF2-40B4-BE49-F238E27FC236}">
                <a16:creationId xmlns:a16="http://schemas.microsoft.com/office/drawing/2014/main" id="{05309C16-BA69-4D78-A8B2-C5ECC2ACBF61}"/>
              </a:ext>
            </a:extLst>
          </p:cNvPr>
          <p:cNvSpPr/>
          <p:nvPr/>
        </p:nvSpPr>
        <p:spPr>
          <a:xfrm>
            <a:off x="1408886" y="2148757"/>
            <a:ext cx="3285710" cy="523220"/>
          </a:xfrm>
          <a:prstGeom prst="rect">
            <a:avLst/>
          </a:prstGeom>
          <a:solidFill>
            <a:srgbClr val="0086BB">
              <a:lumMod val="50000"/>
            </a:srgbClr>
          </a:solidFill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800" b="1" i="0" u="none" strike="noStrike" kern="0" cap="none" spc="8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רכיב שכר</a:t>
            </a:r>
          </a:p>
        </p:txBody>
      </p:sp>
      <p:sp>
        <p:nvSpPr>
          <p:cNvPr id="34" name="סימן חיבור 13">
            <a:extLst>
              <a:ext uri="{FF2B5EF4-FFF2-40B4-BE49-F238E27FC236}">
                <a16:creationId xmlns:a16="http://schemas.microsoft.com/office/drawing/2014/main" id="{741C3E7C-D8BC-4F46-983E-CD05A959F7A7}"/>
              </a:ext>
            </a:extLst>
          </p:cNvPr>
          <p:cNvSpPr/>
          <p:nvPr/>
        </p:nvSpPr>
        <p:spPr>
          <a:xfrm>
            <a:off x="5032184" y="1447848"/>
            <a:ext cx="2112885" cy="1938992"/>
          </a:xfrm>
          <a:prstGeom prst="mathPlus">
            <a:avLst/>
          </a:prstGeom>
          <a:solidFill>
            <a:srgbClr val="0086BB"/>
          </a:solidFill>
          <a:ln w="12700" cap="flat" cmpd="sng" algn="ctr">
            <a:solidFill>
              <a:srgbClr val="1D1B10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35" name="מלבן 34">
            <a:extLst>
              <a:ext uri="{FF2B5EF4-FFF2-40B4-BE49-F238E27FC236}">
                <a16:creationId xmlns:a16="http://schemas.microsoft.com/office/drawing/2014/main" id="{F049A972-F243-4D8C-8FB4-924AB777AB70}"/>
              </a:ext>
            </a:extLst>
          </p:cNvPr>
          <p:cNvSpPr/>
          <p:nvPr/>
        </p:nvSpPr>
        <p:spPr>
          <a:xfrm>
            <a:off x="674557" y="4044063"/>
            <a:ext cx="5108209" cy="25053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rgbClr val="294D9C">
                <a:lumMod val="40000"/>
                <a:lumOff val="60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הוצאות השכר –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הנמוך מבין </a:t>
            </a:r>
            <a:r>
              <a:rPr kumimoji="0" lang="he-IL" sz="180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(סך השכר ששולם / כמות העובדים כפול השכר הממוצע במשק)</a:t>
            </a:r>
          </a:p>
        </p:txBody>
      </p:sp>
      <p:sp>
        <p:nvSpPr>
          <p:cNvPr id="36" name="מלבן 35">
            <a:extLst>
              <a:ext uri="{FF2B5EF4-FFF2-40B4-BE49-F238E27FC236}">
                <a16:creationId xmlns:a16="http://schemas.microsoft.com/office/drawing/2014/main" id="{FB5D27E6-819C-4B3A-B1D2-AD80B22F4D8C}"/>
              </a:ext>
            </a:extLst>
          </p:cNvPr>
          <p:cNvSpPr/>
          <p:nvPr/>
        </p:nvSpPr>
        <p:spPr>
          <a:xfrm>
            <a:off x="674557" y="3361098"/>
            <a:ext cx="5068704" cy="485775"/>
          </a:xfrm>
          <a:prstGeom prst="rect">
            <a:avLst/>
          </a:prstGeom>
          <a:solidFill>
            <a:srgbClr val="FFFFFF">
              <a:lumMod val="85000"/>
            </a:srgbClr>
          </a:solidFill>
          <a:ln w="12700" cap="flat" cmpd="sng" algn="ctr">
            <a:solidFill>
              <a:srgbClr val="FFFFFF">
                <a:lumMod val="85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srgbClr val="1D1B1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שיעור הפגיעה * 75% * הוצאות השכר</a:t>
            </a:r>
          </a:p>
        </p:txBody>
      </p:sp>
      <p:sp>
        <p:nvSpPr>
          <p:cNvPr id="37" name="מלבן 36">
            <a:extLst>
              <a:ext uri="{FF2B5EF4-FFF2-40B4-BE49-F238E27FC236}">
                <a16:creationId xmlns:a16="http://schemas.microsoft.com/office/drawing/2014/main" id="{E2B45A24-8533-47B7-B81C-DF8550730170}"/>
              </a:ext>
            </a:extLst>
          </p:cNvPr>
          <p:cNvSpPr/>
          <p:nvPr/>
        </p:nvSpPr>
        <p:spPr>
          <a:xfrm>
            <a:off x="8946940" y="3386840"/>
            <a:ext cx="3143250" cy="485775"/>
          </a:xfrm>
          <a:prstGeom prst="rect">
            <a:avLst/>
          </a:prstGeom>
          <a:solidFill>
            <a:srgbClr val="E7E6E6">
              <a:lumMod val="85000"/>
            </a:srgbClr>
          </a:solidFill>
          <a:ln w="12700" cap="flat" cmpd="sng" algn="ctr">
            <a:solidFill>
              <a:srgbClr val="E7E6E6">
                <a:lumMod val="85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srgbClr val="1D1B1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שיעור הפגיעה (חד חודשי / דו חודשי)</a:t>
            </a:r>
          </a:p>
        </p:txBody>
      </p:sp>
    </p:spTree>
    <p:extLst>
      <p:ext uri="{BB962C8B-B14F-4D97-AF65-F5344CB8AC3E}">
        <p14:creationId xmlns:p14="http://schemas.microsoft.com/office/powerpoint/2010/main" val="324856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D2FA8619-CDE1-4814-8694-12D5769BE323}"/>
              </a:ext>
            </a:extLst>
          </p:cNvPr>
          <p:cNvSpPr/>
          <p:nvPr/>
        </p:nvSpPr>
        <p:spPr>
          <a:xfrm>
            <a:off x="685800" y="190500"/>
            <a:ext cx="1132332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4000" b="1" i="0" u="none" strike="noStrike" kern="1200" cap="none" spc="0" normalizeH="0" baseline="0" noProof="0" dirty="0">
              <a:ln>
                <a:noFill/>
              </a:ln>
              <a:solidFill>
                <a:srgbClr val="00599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082B0874-9A1C-4DD8-808B-0A0B89D1BB46}"/>
              </a:ext>
            </a:extLst>
          </p:cNvPr>
          <p:cNvSpPr/>
          <p:nvPr/>
        </p:nvSpPr>
        <p:spPr>
          <a:xfrm>
            <a:off x="213360" y="1403350"/>
            <a:ext cx="11559540" cy="4051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599D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2D5E385-EAD3-425E-B34F-762B14DDF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1157E-26D9-4162-BD50-D17CAF9A408B}" type="slidenum"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x-none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39265843-A0C9-49EB-B742-71D2BCDD2853}"/>
              </a:ext>
            </a:extLst>
          </p:cNvPr>
          <p:cNvSpPr/>
          <p:nvPr/>
        </p:nvSpPr>
        <p:spPr>
          <a:xfrm>
            <a:off x="1564574" y="228208"/>
            <a:ext cx="9823862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/>
            <a:r>
              <a:rPr lang="he-IL" sz="3600" b="1" dirty="0">
                <a:solidFill>
                  <a:srgbClr val="00599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הדגשים</a:t>
            </a: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ABEBAFD3-ED35-49E7-BADD-5099F8D45C8B}"/>
              </a:ext>
            </a:extLst>
          </p:cNvPr>
          <p:cNvSpPr/>
          <p:nvPr/>
        </p:nvSpPr>
        <p:spPr>
          <a:xfrm>
            <a:off x="1091045" y="1403350"/>
            <a:ext cx="10110355" cy="5264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just" rtl="1">
              <a:spcBef>
                <a:spcPts val="1200"/>
              </a:spcBef>
              <a:spcAft>
                <a:spcPts val="1200"/>
              </a:spcAft>
              <a:buClr>
                <a:srgbClr val="00599D"/>
              </a:buClr>
            </a:pPr>
            <a:endParaRPr lang="he-IL" sz="250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מלבן 13">
            <a:extLst>
              <a:ext uri="{FF2B5EF4-FFF2-40B4-BE49-F238E27FC236}">
                <a16:creationId xmlns:a16="http://schemas.microsoft.com/office/drawing/2014/main" id="{E755AEEB-6533-49C3-8A43-AB7FB3BC61D7}"/>
              </a:ext>
            </a:extLst>
          </p:cNvPr>
          <p:cNvSpPr/>
          <p:nvPr/>
        </p:nvSpPr>
        <p:spPr>
          <a:xfrm>
            <a:off x="-25307" y="2744013"/>
            <a:ext cx="11352067" cy="108000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ysClr val="window" lastClr="FFFFFF">
                <a:lumMod val="95000"/>
              </a:sys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15" name="מלבן 14">
            <a:extLst>
              <a:ext uri="{FF2B5EF4-FFF2-40B4-BE49-F238E27FC236}">
                <a16:creationId xmlns:a16="http://schemas.microsoft.com/office/drawing/2014/main" id="{90ABBBCD-2E1C-4606-AB14-1BC308CA9E99}"/>
              </a:ext>
            </a:extLst>
          </p:cNvPr>
          <p:cNvSpPr/>
          <p:nvPr/>
        </p:nvSpPr>
        <p:spPr>
          <a:xfrm>
            <a:off x="-25306" y="1441168"/>
            <a:ext cx="11352067" cy="108000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ysClr val="window" lastClr="FFFFFF">
                <a:lumMod val="95000"/>
              </a:sys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BDE3D06-0F8D-4ED7-A6C0-2611823DCEC9}"/>
              </a:ext>
            </a:extLst>
          </p:cNvPr>
          <p:cNvSpPr txBox="1"/>
          <p:nvPr/>
        </p:nvSpPr>
        <p:spPr>
          <a:xfrm>
            <a:off x="644907" y="1589123"/>
            <a:ext cx="99526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rtl="1">
              <a:buSzPct val="130000"/>
              <a:defRPr/>
            </a:pPr>
            <a:r>
              <a:rPr lang="he-IL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ככל ושיעור התשומות בפועל גבוה יותר רשאי הניזוק להגיש </a:t>
            </a:r>
            <a:r>
              <a:rPr lang="he-IL" sz="24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כבר בזמן הגשת התביעה או בשלב </a:t>
            </a:r>
            <a:r>
              <a:rPr lang="he-IL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השגה, </a:t>
            </a:r>
            <a:r>
              <a:rPr lang="he-IL" sz="24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בקשה להגדלת המקדם </a:t>
            </a:r>
            <a:r>
              <a:rPr lang="he-IL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e-IL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(מוגבל עד פי 1.5 מהמקדם שנקבע לניזוק).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2D52D59-075B-4919-9CC7-FF2DDBE0BB54}"/>
              </a:ext>
            </a:extLst>
          </p:cNvPr>
          <p:cNvSpPr txBox="1"/>
          <p:nvPr/>
        </p:nvSpPr>
        <p:spPr>
          <a:xfrm>
            <a:off x="685800" y="2873773"/>
            <a:ext cx="99173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buSzPct val="130000"/>
              <a:defRPr/>
            </a:pPr>
            <a:r>
              <a:rPr lang="he-IL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תקרת הפיצוי תעמוד על 600 אלף ₪ במחזורים עד 100 מיליון ₪ </a:t>
            </a:r>
            <a:r>
              <a:rPr lang="he-IL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ותעלה בהדרגה </a:t>
            </a:r>
            <a:r>
              <a:rPr lang="he-IL" sz="24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לקאפ</a:t>
            </a:r>
            <a:r>
              <a:rPr lang="he-IL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של 1.2 מיליון ₪ לעסקים עד 300 מיליון ₪.</a:t>
            </a:r>
          </a:p>
        </p:txBody>
      </p:sp>
      <p:sp>
        <p:nvSpPr>
          <p:cNvPr id="19" name="אליפסה 18">
            <a:extLst>
              <a:ext uri="{FF2B5EF4-FFF2-40B4-BE49-F238E27FC236}">
                <a16:creationId xmlns:a16="http://schemas.microsoft.com/office/drawing/2014/main" id="{9E656DC9-B622-4A34-99F0-DBF6886E5E3F}"/>
              </a:ext>
            </a:extLst>
          </p:cNvPr>
          <p:cNvSpPr/>
          <p:nvPr/>
        </p:nvSpPr>
        <p:spPr>
          <a:xfrm>
            <a:off x="10722901" y="1441168"/>
            <a:ext cx="1080000" cy="1080000"/>
          </a:xfrm>
          <a:prstGeom prst="ellipse">
            <a:avLst/>
          </a:prstGeom>
          <a:solidFill>
            <a:srgbClr val="0086BB">
              <a:lumMod val="5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1</a:t>
            </a:r>
          </a:p>
        </p:txBody>
      </p:sp>
      <p:sp>
        <p:nvSpPr>
          <p:cNvPr id="20" name="אליפסה 19">
            <a:extLst>
              <a:ext uri="{FF2B5EF4-FFF2-40B4-BE49-F238E27FC236}">
                <a16:creationId xmlns:a16="http://schemas.microsoft.com/office/drawing/2014/main" id="{9A7B67FF-7466-4E85-8520-1412BE0CD1D0}"/>
              </a:ext>
            </a:extLst>
          </p:cNvPr>
          <p:cNvSpPr/>
          <p:nvPr/>
        </p:nvSpPr>
        <p:spPr>
          <a:xfrm>
            <a:off x="10722901" y="2749271"/>
            <a:ext cx="1080000" cy="1080000"/>
          </a:xfrm>
          <a:prstGeom prst="ellipse">
            <a:avLst/>
          </a:prstGeom>
          <a:solidFill>
            <a:srgbClr val="0086BB">
              <a:lumMod val="5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2</a:t>
            </a:r>
          </a:p>
        </p:txBody>
      </p:sp>
      <p:sp>
        <p:nvSpPr>
          <p:cNvPr id="26" name="מלבן 25">
            <a:extLst>
              <a:ext uri="{FF2B5EF4-FFF2-40B4-BE49-F238E27FC236}">
                <a16:creationId xmlns:a16="http://schemas.microsoft.com/office/drawing/2014/main" id="{61A0FA47-00A4-4AD9-9B39-6F1C913A6EBB}"/>
              </a:ext>
            </a:extLst>
          </p:cNvPr>
          <p:cNvSpPr/>
          <p:nvPr/>
        </p:nvSpPr>
        <p:spPr>
          <a:xfrm>
            <a:off x="0" y="4014479"/>
            <a:ext cx="11262901" cy="108000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ysClr val="window" lastClr="FFFFFF">
                <a:lumMod val="95000"/>
              </a:sys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5C7C9A-BA27-49AE-B9FD-95FDFE396090}"/>
              </a:ext>
            </a:extLst>
          </p:cNvPr>
          <p:cNvSpPr txBox="1"/>
          <p:nvPr/>
        </p:nvSpPr>
        <p:spPr>
          <a:xfrm>
            <a:off x="644907" y="4090789"/>
            <a:ext cx="99582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rtl="1">
              <a:buSzPct val="130000"/>
              <a:defRPr/>
            </a:pPr>
            <a:r>
              <a:rPr lang="he-IL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הפיצויים חייבים בתשלום מס הכנסה – </a:t>
            </a:r>
            <a:r>
              <a:rPr lang="he-IL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הפיצויים המשולמים מהווים הכנסה חייבת במס על פי פקודת מס הכנסה.</a:t>
            </a:r>
          </a:p>
        </p:txBody>
      </p:sp>
      <p:sp>
        <p:nvSpPr>
          <p:cNvPr id="28" name="אליפסה 27">
            <a:extLst>
              <a:ext uri="{FF2B5EF4-FFF2-40B4-BE49-F238E27FC236}">
                <a16:creationId xmlns:a16="http://schemas.microsoft.com/office/drawing/2014/main" id="{865F0466-831D-493D-9C8A-0C1B21DF98A1}"/>
              </a:ext>
            </a:extLst>
          </p:cNvPr>
          <p:cNvSpPr/>
          <p:nvPr/>
        </p:nvSpPr>
        <p:spPr>
          <a:xfrm>
            <a:off x="10731383" y="3984637"/>
            <a:ext cx="1071517" cy="1080000"/>
          </a:xfrm>
          <a:prstGeom prst="ellipse">
            <a:avLst/>
          </a:prstGeom>
          <a:solidFill>
            <a:srgbClr val="0086BB">
              <a:lumMod val="5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3</a:t>
            </a:r>
            <a:endParaRPr kumimoji="0" lang="he-IL" sz="4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18" name="מלבן 17">
            <a:extLst>
              <a:ext uri="{FF2B5EF4-FFF2-40B4-BE49-F238E27FC236}">
                <a16:creationId xmlns:a16="http://schemas.microsoft.com/office/drawing/2014/main" id="{9A903DCC-6B5F-4411-AC14-EA5D97C813BD}"/>
              </a:ext>
            </a:extLst>
          </p:cNvPr>
          <p:cNvSpPr/>
          <p:nvPr/>
        </p:nvSpPr>
        <p:spPr>
          <a:xfrm>
            <a:off x="0" y="5191461"/>
            <a:ext cx="11262901" cy="907307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ysClr val="window" lastClr="FFFFFF">
                <a:lumMod val="95000"/>
              </a:sys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71F23F8-3349-4D21-80DE-42404E06D754}"/>
              </a:ext>
            </a:extLst>
          </p:cNvPr>
          <p:cNvSpPr txBox="1"/>
          <p:nvPr/>
        </p:nvSpPr>
        <p:spPr>
          <a:xfrm>
            <a:off x="644907" y="5267771"/>
            <a:ext cx="99582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rtl="1">
              <a:buSzPct val="130000"/>
              <a:defRPr/>
            </a:pPr>
            <a:r>
              <a:rPr lang="he-IL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ניכוי מס במקור – </a:t>
            </a:r>
            <a:r>
              <a:rPr lang="he-IL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מהפיצויים המשולמים ינוכה מס במקור בהתאם לאישור המעודכן במערכת ניכוי מס במקור. </a:t>
            </a:r>
          </a:p>
        </p:txBody>
      </p:sp>
      <p:sp>
        <p:nvSpPr>
          <p:cNvPr id="22" name="אליפסה 21">
            <a:extLst>
              <a:ext uri="{FF2B5EF4-FFF2-40B4-BE49-F238E27FC236}">
                <a16:creationId xmlns:a16="http://schemas.microsoft.com/office/drawing/2014/main" id="{73817529-E5B7-4161-8182-EA1EBCC028DF}"/>
              </a:ext>
            </a:extLst>
          </p:cNvPr>
          <p:cNvSpPr/>
          <p:nvPr/>
        </p:nvSpPr>
        <p:spPr>
          <a:xfrm>
            <a:off x="10731383" y="5161619"/>
            <a:ext cx="1071517" cy="1080000"/>
          </a:xfrm>
          <a:prstGeom prst="ellipse">
            <a:avLst/>
          </a:prstGeom>
          <a:solidFill>
            <a:srgbClr val="0086BB">
              <a:lumMod val="5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4</a:t>
            </a:r>
            <a:endParaRPr kumimoji="0" lang="he-IL" sz="4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20785515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D2FA8619-CDE1-4814-8694-12D5769BE323}"/>
              </a:ext>
            </a:extLst>
          </p:cNvPr>
          <p:cNvSpPr/>
          <p:nvPr/>
        </p:nvSpPr>
        <p:spPr>
          <a:xfrm>
            <a:off x="685800" y="190500"/>
            <a:ext cx="1132332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4000" b="1" i="0" u="none" strike="noStrike" kern="1200" cap="none" spc="0" normalizeH="0" baseline="0" noProof="0" dirty="0">
              <a:ln>
                <a:noFill/>
              </a:ln>
              <a:solidFill>
                <a:srgbClr val="00599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082B0874-9A1C-4DD8-808B-0A0B89D1BB46}"/>
              </a:ext>
            </a:extLst>
          </p:cNvPr>
          <p:cNvSpPr/>
          <p:nvPr/>
        </p:nvSpPr>
        <p:spPr>
          <a:xfrm>
            <a:off x="2905760" y="1788160"/>
            <a:ext cx="7203440" cy="14325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599D"/>
              </a:buClr>
              <a:buSzTx/>
              <a:buFontTx/>
              <a:buBlip>
                <a:blip r:embed="rId4"/>
              </a:buBlip>
              <a:tabLst/>
              <a:defRPr/>
            </a:pP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2D5E385-EAD3-425E-B34F-762B14DDF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1157E-26D9-4162-BD50-D17CAF9A408B}" type="slidenum"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x-none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39265843-A0C9-49EB-B742-71D2BCDD2853}"/>
              </a:ext>
            </a:extLst>
          </p:cNvPr>
          <p:cNvSpPr/>
          <p:nvPr/>
        </p:nvSpPr>
        <p:spPr>
          <a:xfrm>
            <a:off x="1564574" y="228208"/>
            <a:ext cx="9823862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599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דוגמה ג' – </a:t>
            </a:r>
            <a:r>
              <a:rPr kumimoji="0" lang="he-IL" sz="3600" i="0" u="none" strike="noStrike" kern="1200" cap="none" spc="0" normalizeH="0" baseline="0" noProof="0" dirty="0">
                <a:ln>
                  <a:noFill/>
                </a:ln>
                <a:solidFill>
                  <a:srgbClr val="00599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"עוסק מורשה" מחזור מעל ל- 300,000 ₪ </a:t>
            </a:r>
          </a:p>
        </p:txBody>
      </p:sp>
      <p:pic>
        <p:nvPicPr>
          <p:cNvPr id="9" name="תמונה 8">
            <a:extLst>
              <a:ext uri="{FF2B5EF4-FFF2-40B4-BE49-F238E27FC236}">
                <a16:creationId xmlns:a16="http://schemas.microsoft.com/office/drawing/2014/main" id="{D89EB021-25DB-467F-856A-415DC630D3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2421" y="3694318"/>
            <a:ext cx="7280592" cy="2819400"/>
          </a:xfrm>
          <a:prstGeom prst="rect">
            <a:avLst/>
          </a:prstGeom>
        </p:spPr>
      </p:pic>
      <p:graphicFrame>
        <p:nvGraphicFramePr>
          <p:cNvPr id="10" name="אובייקט 9">
            <a:extLst>
              <a:ext uri="{FF2B5EF4-FFF2-40B4-BE49-F238E27FC236}">
                <a16:creationId xmlns:a16="http://schemas.microsoft.com/office/drawing/2014/main" id="{8DBFDF09-AA63-4506-9646-A8E4DF15C5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0189280"/>
              </p:ext>
            </p:extLst>
          </p:nvPr>
        </p:nvGraphicFramePr>
        <p:xfrm>
          <a:off x="3367088" y="1437019"/>
          <a:ext cx="7280592" cy="2210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4" name="Document" r:id="rId6" imgW="5464146" imgH="1775235" progId="Word.Document.12">
                  <p:embed/>
                </p:oleObj>
              </mc:Choice>
              <mc:Fallback>
                <p:oleObj name="Document" r:id="rId6" imgW="5464146" imgH="1775235" progId="Word.Document.12">
                  <p:embed/>
                  <p:pic>
                    <p:nvPicPr>
                      <p:cNvPr id="10" name="אובייקט 9">
                        <a:extLst>
                          <a:ext uri="{FF2B5EF4-FFF2-40B4-BE49-F238E27FC236}">
                            <a16:creationId xmlns:a16="http://schemas.microsoft.com/office/drawing/2014/main" id="{8DBFDF09-AA63-4506-9646-A8E4DF15C5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367088" y="1437019"/>
                        <a:ext cx="7280592" cy="22101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33962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>
            <a:extLst>
              <a:ext uri="{FF2B5EF4-FFF2-40B4-BE49-F238E27FC236}">
                <a16:creationId xmlns:a16="http://schemas.microsoft.com/office/drawing/2014/main" id="{88638668-22FF-4806-9935-65DC230B5B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1157E-26D9-4162-BD50-D17CAF9A408B}" type="slidenum"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x-none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949D636A-2089-4E3A-AB34-C3C46C004D75}"/>
              </a:ext>
            </a:extLst>
          </p:cNvPr>
          <p:cNvSpPr/>
          <p:nvPr/>
        </p:nvSpPr>
        <p:spPr>
          <a:xfrm>
            <a:off x="1625600" y="1317223"/>
            <a:ext cx="952384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he-IL" altLang="he-IL" sz="10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2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חישוב ההוצאות הקבועות</a:t>
            </a:r>
            <a:r>
              <a:rPr kumimoji="0" lang="he-IL" altLang="he-IL" sz="20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:</a:t>
            </a:r>
            <a:endParaRPr kumimoji="0" lang="en-US" altLang="he-IL" sz="20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תשומות שוטפות לחודש – 72,000,000/12 </a:t>
            </a:r>
            <a:r>
              <a:rPr kumimoji="0" lang="he-IL" altLang="he-I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=</a:t>
            </a:r>
            <a:r>
              <a:rPr kumimoji="0" lang="he-IL" alt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6,000,000 ₪ </a:t>
            </a:r>
            <a:endParaRPr kumimoji="0" lang="en-US" altLang="he-I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תשומות שוטפות * 7% = 6,000,000 * 7% </a:t>
            </a:r>
            <a:r>
              <a:rPr kumimoji="0" lang="he-IL" altLang="he-I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=</a:t>
            </a:r>
            <a:r>
              <a:rPr kumimoji="0" lang="he-IL" alt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kumimoji="0" lang="he-IL" altLang="he-I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420,000 </a:t>
            </a:r>
            <a:r>
              <a:rPr kumimoji="0" lang="he-IL" altLang="he-IL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₪</a:t>
            </a:r>
            <a:endParaRPr kumimoji="0" lang="en-US" altLang="he-IL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he-IL" altLang="he-IL" sz="20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2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חישוב השכר המזכה</a:t>
            </a:r>
            <a:r>
              <a:rPr kumimoji="0" lang="he-IL" altLang="he-IL" sz="20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:</a:t>
            </a:r>
            <a:endParaRPr kumimoji="0" lang="en-US" altLang="he-IL" sz="20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חלופה א'</a:t>
            </a:r>
            <a:r>
              <a:rPr kumimoji="0" lang="he-IL" alt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– </a:t>
            </a:r>
            <a:r>
              <a:rPr kumimoji="0" lang="he-IL" altLang="he-I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שכר 10/23 </a:t>
            </a:r>
            <a:r>
              <a:rPr kumimoji="0" lang="he-IL" alt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לפי 102 * 75% * 1.25 = 450,000 * 75% * 1.25 = 421,875 ₪</a:t>
            </a:r>
            <a:endParaRPr kumimoji="0" lang="en-US" altLang="he-I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חלופה ב' </a:t>
            </a:r>
            <a:r>
              <a:rPr kumimoji="0" lang="he-IL" altLang="he-IL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–</a:t>
            </a:r>
            <a:r>
              <a:rPr kumimoji="0" lang="he-IL" altLang="he-I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שכר ממוצע במשק </a:t>
            </a:r>
            <a:r>
              <a:rPr kumimoji="0" lang="he-IL" alt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* מס' עובדים * 1.25 = 11,870 * 25 * 1.25 = </a:t>
            </a:r>
            <a:r>
              <a:rPr kumimoji="0" lang="he-IL" altLang="he-I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370,937</a:t>
            </a:r>
            <a:r>
              <a:rPr kumimoji="0" lang="he-IL" altLang="he-IL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₪</a:t>
            </a:r>
            <a:endParaRPr kumimoji="0" lang="en-US" altLang="he-IL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kumimoji="0" lang="he-IL" alt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יש לבחור את החלופה הנמוכה מבין שני החישובים לעיל, ולהפחית ממנה את תגמולי המילואים.</a:t>
            </a:r>
            <a:endParaRPr kumimoji="0" lang="en-US" altLang="he-I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kumimoji="0" lang="he-IL" alt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החלופה הנמוכה היא חלופה ב' לפי חישוב שכר ממוצע במשק.</a:t>
            </a:r>
            <a:endParaRPr kumimoji="0" lang="en-US" altLang="he-I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30,000 – 370,937 </a:t>
            </a:r>
            <a:r>
              <a:rPr kumimoji="0" lang="he-IL" altLang="he-I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=</a:t>
            </a:r>
            <a:r>
              <a:rPr kumimoji="0" lang="he-IL" alt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kumimoji="0" lang="he-IL" altLang="he-I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340,937 ₪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he-IL" altLang="he-IL" sz="2000" dirty="0">
                <a:solidFill>
                  <a:prstClr val="black"/>
                </a:solidFill>
                <a:latin typeface="Times New Roman" panose="02020603050405020304" pitchFamily="18" charset="0"/>
                <a:cs typeface="David" panose="020E0502060401010101" pitchFamily="34" charset="-79"/>
              </a:rPr>
              <a:t>340,937 * </a:t>
            </a:r>
            <a:r>
              <a:rPr lang="he-IL" altLang="he-IL" sz="2000" b="1" dirty="0">
                <a:solidFill>
                  <a:prstClr val="black"/>
                </a:solidFill>
                <a:latin typeface="Times New Roman" panose="02020603050405020304" pitchFamily="18" charset="0"/>
                <a:cs typeface="David" panose="020E0502060401010101" pitchFamily="34" charset="-79"/>
              </a:rPr>
              <a:t>32.3% </a:t>
            </a:r>
            <a:r>
              <a:rPr lang="he-IL" altLang="he-IL" sz="2000" dirty="0">
                <a:solidFill>
                  <a:prstClr val="black"/>
                </a:solidFill>
                <a:latin typeface="Times New Roman" panose="02020603050405020304" pitchFamily="18" charset="0"/>
                <a:cs typeface="David" panose="020E0502060401010101" pitchFamily="34" charset="-79"/>
              </a:rPr>
              <a:t>(שיעור הפגיעה) </a:t>
            </a:r>
            <a:r>
              <a:rPr lang="he-IL" altLang="he-IL" sz="2000" b="1" dirty="0">
                <a:solidFill>
                  <a:prstClr val="black"/>
                </a:solidFill>
                <a:latin typeface="Times New Roman" panose="02020603050405020304" pitchFamily="18" charset="0"/>
                <a:cs typeface="David" panose="020E0502060401010101" pitchFamily="34" charset="-79"/>
              </a:rPr>
              <a:t>= </a:t>
            </a:r>
            <a:r>
              <a:rPr lang="he-IL" altLang="he-IL" sz="2000" b="1" dirty="0">
                <a:solidFill>
                  <a:srgbClr val="002060"/>
                </a:solidFill>
                <a:latin typeface="Times New Roman" panose="02020603050405020304" pitchFamily="18" charset="0"/>
                <a:cs typeface="David" panose="020E0502060401010101" pitchFamily="34" charset="-79"/>
              </a:rPr>
              <a:t>110,123 ₪ </a:t>
            </a:r>
            <a:endParaRPr kumimoji="0" lang="en-US" altLang="he-IL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2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פיצוי כולל</a:t>
            </a:r>
            <a:r>
              <a:rPr kumimoji="0" lang="he-IL" alt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: 110,123 +420,000 = </a:t>
            </a:r>
            <a:r>
              <a:rPr kumimoji="0" lang="he-IL" alt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530,123 </a:t>
            </a:r>
            <a:r>
              <a:rPr kumimoji="0" lang="he-IL" alt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₪ </a:t>
            </a:r>
            <a:endParaRPr kumimoji="0" lang="en-US" altLang="he-IL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AB85C4-4467-45C9-A976-E37DAFADDBCE}"/>
              </a:ext>
            </a:extLst>
          </p:cNvPr>
          <p:cNvSpPr txBox="1"/>
          <p:nvPr/>
        </p:nvSpPr>
        <p:spPr>
          <a:xfrm>
            <a:off x="8300720" y="326044"/>
            <a:ext cx="352552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599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דוגמה ג' – </a:t>
            </a:r>
            <a:r>
              <a:rPr kumimoji="0" lang="he-IL" sz="3600" i="0" u="none" strike="noStrike" kern="1200" cap="none" spc="0" normalizeH="0" baseline="0" noProof="0" dirty="0">
                <a:ln>
                  <a:noFill/>
                </a:ln>
                <a:solidFill>
                  <a:srgbClr val="00599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המשך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599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69138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>
            <a:extLst>
              <a:ext uri="{FF2B5EF4-FFF2-40B4-BE49-F238E27FC236}">
                <a16:creationId xmlns:a16="http://schemas.microsoft.com/office/drawing/2014/main" id="{88638668-22FF-4806-9935-65DC230B5B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1157E-26D9-4162-BD50-D17CAF9A408B}" type="slidenum"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x-none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AB85C4-4467-45C9-A976-E37DAFADDBCE}"/>
              </a:ext>
            </a:extLst>
          </p:cNvPr>
          <p:cNvSpPr txBox="1"/>
          <p:nvPr/>
        </p:nvSpPr>
        <p:spPr>
          <a:xfrm>
            <a:off x="727364" y="326044"/>
            <a:ext cx="1109887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599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דוגמה ג' – </a:t>
            </a:r>
            <a:r>
              <a:rPr kumimoji="0" lang="he-IL" sz="3600" i="0" u="none" strike="noStrike" kern="1200" cap="none" spc="0" normalizeH="0" baseline="0" noProof="0" dirty="0">
                <a:ln>
                  <a:noFill/>
                </a:ln>
                <a:solidFill>
                  <a:srgbClr val="00599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המשך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599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he-IL" sz="2600" i="0" u="none" strike="noStrike" kern="1200" cap="none" spc="0" normalizeH="0" baseline="0" noProof="0" dirty="0">
                <a:ln>
                  <a:noFill/>
                </a:ln>
                <a:solidFill>
                  <a:srgbClr val="00599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(בהנחה שהפיצוי המגיע לעוסק הינו סך של </a:t>
            </a:r>
            <a:r>
              <a:rPr kumimoji="0" lang="he-IL" sz="2600" b="1" i="0" u="none" strike="noStrike" kern="1200" cap="none" spc="0" normalizeH="0" baseline="0" noProof="0" dirty="0">
                <a:ln>
                  <a:noFill/>
                </a:ln>
                <a:solidFill>
                  <a:srgbClr val="00599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700,000 ₪</a:t>
            </a:r>
            <a:r>
              <a:rPr kumimoji="0" lang="he-IL" sz="2600" i="0" u="none" strike="noStrike" kern="1200" cap="none" spc="0" normalizeH="0" baseline="0" noProof="0" dirty="0">
                <a:ln>
                  <a:noFill/>
                </a:ln>
                <a:solidFill>
                  <a:srgbClr val="00599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) 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86CBE13F-747B-4AFF-A100-FF6EA7CC3FD0}"/>
              </a:ext>
            </a:extLst>
          </p:cNvPr>
          <p:cNvSpPr/>
          <p:nvPr/>
        </p:nvSpPr>
        <p:spPr>
          <a:xfrm>
            <a:off x="1278082" y="1654384"/>
            <a:ext cx="9705109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e-IL" altLang="he-IL" sz="2400" b="1" u="sng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בדיקת תקרת פיצוי</a:t>
            </a:r>
            <a:r>
              <a:rPr lang="he-IL" altLang="he-IL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: </a:t>
            </a:r>
          </a:p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e-IL" altLang="he-IL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המחזור השנתי של העסק 190 מיליון ₪ גבוה מ- 100 מיליון ₪, לפיכך חישוב התקרה יתבצע כך:</a:t>
            </a:r>
          </a:p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he-IL" sz="2400" dirty="0">
              <a:solidFill>
                <a:prstClr val="black"/>
              </a:solidFill>
            </a:endParaRPr>
          </a:p>
          <a:p>
            <a:pPr lvl="0" algn="r" rtl="1" eaLnBrk="0" fontAlgn="base" hangingPunct="0">
              <a:spcBef>
                <a:spcPts val="600"/>
              </a:spcBef>
              <a:spcAft>
                <a:spcPts val="600"/>
              </a:spcAft>
              <a:defRPr/>
            </a:pPr>
            <a:r>
              <a:rPr lang="he-IL" altLang="he-IL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עבור 100 מיליון ראשונים – 600,000 ₪</a:t>
            </a:r>
            <a:endParaRPr lang="en-US" altLang="he-IL" sz="2400" dirty="0">
              <a:solidFill>
                <a:prstClr val="black"/>
              </a:solidFill>
            </a:endParaRPr>
          </a:p>
          <a:p>
            <a:pPr lvl="0" algn="r" rtl="1" eaLnBrk="0" fontAlgn="base" hangingPunct="0">
              <a:spcBef>
                <a:spcPts val="600"/>
              </a:spcBef>
              <a:spcAft>
                <a:spcPts val="600"/>
              </a:spcAft>
              <a:defRPr/>
            </a:pPr>
            <a:r>
              <a:rPr lang="he-IL" altLang="he-IL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עבור כל שקל נוסף עד 300 מיליון 0.3%</a:t>
            </a:r>
            <a:endParaRPr lang="en-US" altLang="he-IL" sz="2400" dirty="0">
              <a:solidFill>
                <a:prstClr val="black"/>
              </a:solidFill>
            </a:endParaRPr>
          </a:p>
          <a:p>
            <a:pPr lvl="0" algn="r" rtl="1" eaLnBrk="0" fontAlgn="base" hangingPunct="0">
              <a:spcBef>
                <a:spcPts val="600"/>
              </a:spcBef>
              <a:spcAft>
                <a:spcPts val="600"/>
              </a:spcAft>
              <a:defRPr/>
            </a:pPr>
            <a:r>
              <a:rPr lang="he-IL" altLang="he-IL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190-100 = 90 מיליון ₪ </a:t>
            </a:r>
            <a:endParaRPr lang="en-US" altLang="he-IL" sz="2400" dirty="0">
              <a:solidFill>
                <a:prstClr val="black"/>
              </a:solidFill>
            </a:endParaRPr>
          </a:p>
          <a:p>
            <a:pPr lvl="0" algn="r" rtl="1" eaLnBrk="0" fontAlgn="base" hangingPunct="0">
              <a:spcBef>
                <a:spcPts val="600"/>
              </a:spcBef>
              <a:spcAft>
                <a:spcPts val="600"/>
              </a:spcAft>
              <a:defRPr/>
            </a:pPr>
            <a:r>
              <a:rPr lang="he-IL" altLang="he-IL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90,000,000 *0.3% = 270,000 ₪ </a:t>
            </a:r>
            <a:endParaRPr lang="en-US" altLang="he-IL" sz="2400" dirty="0">
              <a:solidFill>
                <a:prstClr val="black"/>
              </a:solidFill>
            </a:endParaRPr>
          </a:p>
          <a:p>
            <a:pPr lvl="0" algn="r" rtl="1" eaLnBrk="0" fontAlgn="base" hangingPunct="0">
              <a:spcBef>
                <a:spcPts val="600"/>
              </a:spcBef>
              <a:spcAft>
                <a:spcPts val="600"/>
              </a:spcAft>
              <a:defRPr/>
            </a:pPr>
            <a:r>
              <a:rPr lang="he-IL" altLang="he-IL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סך כל התקרה </a:t>
            </a:r>
            <a:r>
              <a:rPr lang="he-IL" altLang="he-IL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– 270,000+600,000 = </a:t>
            </a:r>
            <a:r>
              <a:rPr lang="he-IL" altLang="he-IL" sz="24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870,000 ₪</a:t>
            </a:r>
            <a:endParaRPr lang="en-US" altLang="he-IL" sz="2400" b="1" u="sng" dirty="0">
              <a:solidFill>
                <a:srgbClr val="002060"/>
              </a:solidFill>
            </a:endParaRPr>
          </a:p>
          <a:p>
            <a:pPr lvl="0" algn="r" rtl="1" eaLnBrk="0" fontAlgn="base" hangingPunct="0">
              <a:spcBef>
                <a:spcPts val="600"/>
              </a:spcBef>
              <a:spcAft>
                <a:spcPts val="600"/>
              </a:spcAft>
              <a:defRPr/>
            </a:pPr>
            <a:r>
              <a:rPr lang="he-IL" altLang="he-IL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מאחר והפיצוי שחושב </a:t>
            </a:r>
            <a:r>
              <a:rPr lang="he-IL" altLang="he-IL" sz="2400" u="sng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נמוך</a:t>
            </a:r>
            <a:r>
              <a:rPr lang="he-IL" altLang="he-IL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מגובה התקרה, יאושר מלוא הפיצוי בסך – </a:t>
            </a:r>
            <a:r>
              <a:rPr lang="he-IL" altLang="he-IL" sz="2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700,000 </a:t>
            </a:r>
            <a:r>
              <a:rPr lang="he-IL" altLang="he-IL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₪.</a:t>
            </a:r>
            <a:endParaRPr lang="he-IL" altLang="he-IL" sz="26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0311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D2FA8619-CDE1-4814-8694-12D5769BE323}"/>
              </a:ext>
            </a:extLst>
          </p:cNvPr>
          <p:cNvSpPr/>
          <p:nvPr/>
        </p:nvSpPr>
        <p:spPr>
          <a:xfrm>
            <a:off x="685800" y="190500"/>
            <a:ext cx="1132332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4000" b="1" i="0" u="none" strike="noStrike" kern="1200" cap="none" spc="0" normalizeH="0" baseline="0" noProof="0" dirty="0">
              <a:ln>
                <a:noFill/>
              </a:ln>
              <a:solidFill>
                <a:srgbClr val="00599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082B0874-9A1C-4DD8-808B-0A0B89D1BB46}"/>
              </a:ext>
            </a:extLst>
          </p:cNvPr>
          <p:cNvSpPr/>
          <p:nvPr/>
        </p:nvSpPr>
        <p:spPr>
          <a:xfrm>
            <a:off x="213360" y="1403350"/>
            <a:ext cx="11559540" cy="4051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599D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2D5E385-EAD3-425E-B34F-762B14DDF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1157E-26D9-4162-BD50-D17CAF9A408B}" type="slidenum"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x-none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39265843-A0C9-49EB-B742-71D2BCDD2853}"/>
              </a:ext>
            </a:extLst>
          </p:cNvPr>
          <p:cNvSpPr/>
          <p:nvPr/>
        </p:nvSpPr>
        <p:spPr>
          <a:xfrm>
            <a:off x="1564574" y="228208"/>
            <a:ext cx="9823862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/>
            <a:r>
              <a:rPr lang="he-IL" sz="3600" b="1" dirty="0">
                <a:solidFill>
                  <a:srgbClr val="00599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מועדים למתן החלטה בתביעה ובהשגה</a:t>
            </a: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33DD175E-2798-4193-B38A-4A3E3B08030D}"/>
              </a:ext>
            </a:extLst>
          </p:cNvPr>
          <p:cNvSpPr/>
          <p:nvPr/>
        </p:nvSpPr>
        <p:spPr>
          <a:xfrm>
            <a:off x="1070263" y="1358382"/>
            <a:ext cx="10224654" cy="638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6088" lvl="0" indent="-446088" algn="just" rtl="1">
              <a:spcBef>
                <a:spcPts val="12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מועדים למתן החלטה </a:t>
            </a:r>
            <a:r>
              <a:rPr lang="he-IL" sz="2800" b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בתביעה</a:t>
            </a:r>
            <a:r>
              <a:rPr lang="he-IL" sz="2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903288" lvl="1" indent="-446088" algn="just" rtl="1">
              <a:spcBef>
                <a:spcPts val="6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המנהל יקבע בהחלטה מנומקת את זכאות העוסק לפיצויים </a:t>
            </a:r>
            <a:r>
              <a:rPr lang="he-IL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בתוך 8 חודשים </a:t>
            </a:r>
            <a:r>
              <a:rPr lang="he-IL" sz="20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ממועד הגשת התביעה</a:t>
            </a:r>
            <a:r>
              <a:rPr lang="he-IL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903288" lvl="1" indent="-446088" algn="just" rtl="1">
              <a:spcBef>
                <a:spcPts val="6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אם ביקש המנהל </a:t>
            </a:r>
            <a:r>
              <a:rPr lang="he-IL" sz="20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מהעוסק</a:t>
            </a:r>
            <a:r>
              <a:rPr lang="he-IL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פרטים נוספים – </a:t>
            </a:r>
            <a:r>
              <a:rPr lang="he-IL" sz="20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רשאי המנהל להאריך את התקופה</a:t>
            </a:r>
            <a:r>
              <a:rPr lang="he-IL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האמורה בתקופות נוספות </a:t>
            </a:r>
            <a:r>
              <a:rPr lang="he-IL" sz="20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שלא יעלו יחד על 30 ימים</a:t>
            </a:r>
            <a:r>
              <a:rPr lang="he-IL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903288" lvl="1" indent="-446088" algn="just" rtl="1">
              <a:spcBef>
                <a:spcPts val="6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0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לא נתן המנהל החלטתו במהלך התקופה האמורה</a:t>
            </a:r>
            <a:r>
              <a:rPr lang="he-IL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לרבות אם הוארכה, </a:t>
            </a:r>
            <a:r>
              <a:rPr lang="he-IL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יראו את התביעה כאילו התקבלה.</a:t>
            </a:r>
          </a:p>
          <a:p>
            <a:pPr marL="446088" lvl="0" indent="-446088" algn="just" rtl="1">
              <a:spcBef>
                <a:spcPts val="12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מועדים למתן החלטה </a:t>
            </a:r>
            <a:r>
              <a:rPr lang="he-IL" sz="2800" b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בהשגה</a:t>
            </a:r>
            <a:r>
              <a:rPr lang="he-IL" sz="2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893763" lvl="0" indent="-447675" algn="just" rtl="1">
              <a:spcBef>
                <a:spcPts val="6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העובד המוסמך להחליט בהשגה ייתן למשיג את החלטתו המנומקת בכתב </a:t>
            </a:r>
            <a:r>
              <a:rPr lang="he-IL" sz="2000" b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בתוך 8 חודשים</a:t>
            </a:r>
            <a:r>
              <a:rPr lang="he-IL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מיום שנמסרה לו הודעת ההשגה</a:t>
            </a:r>
            <a:r>
              <a:rPr lang="he-IL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0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או</a:t>
            </a:r>
            <a:r>
              <a:rPr lang="he-IL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מיום שאישר כי המשיג המציא את כל המסמכים והפרטים שנדרש להמציאם, </a:t>
            </a:r>
            <a:r>
              <a:rPr lang="he-IL" sz="20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לפי המאוחר</a:t>
            </a:r>
            <a:r>
              <a:rPr lang="he-IL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893763" lvl="0" indent="-447675" algn="just" rtl="1">
              <a:spcBef>
                <a:spcPts val="6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המנהל יהיה רשאי להאריך את התקופה האמורה </a:t>
            </a:r>
            <a:r>
              <a:rPr lang="he-IL" sz="20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עד תום שנה מהיום שנמסרה לו הודעת ההשגה</a:t>
            </a:r>
            <a:r>
              <a:rPr lang="he-IL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893763" lvl="0" indent="-447675" algn="just" rtl="1">
              <a:spcBef>
                <a:spcPts val="6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0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לא נתן העובד המוסמך החלטתו במהלך התקופה האמורה</a:t>
            </a:r>
            <a:r>
              <a:rPr lang="he-IL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לרבות אם הוארכה, </a:t>
            </a:r>
            <a:r>
              <a:rPr lang="he-IL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יראו את ההשגה כאילו התקבלה.</a:t>
            </a:r>
          </a:p>
          <a:p>
            <a:pPr marL="446088" lvl="0" indent="-446088" algn="just" rtl="1">
              <a:spcBef>
                <a:spcPts val="12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endParaRPr lang="he-IL" sz="2800" b="1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82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D2FA8619-CDE1-4814-8694-12D5769BE323}"/>
              </a:ext>
            </a:extLst>
          </p:cNvPr>
          <p:cNvSpPr/>
          <p:nvPr/>
        </p:nvSpPr>
        <p:spPr>
          <a:xfrm>
            <a:off x="685800" y="190500"/>
            <a:ext cx="1132332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4000" b="1" i="0" u="none" strike="noStrike" kern="1200" cap="none" spc="0" normalizeH="0" baseline="0" noProof="0" dirty="0">
              <a:ln>
                <a:noFill/>
              </a:ln>
              <a:solidFill>
                <a:srgbClr val="00599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082B0874-9A1C-4DD8-808B-0A0B89D1BB46}"/>
              </a:ext>
            </a:extLst>
          </p:cNvPr>
          <p:cNvSpPr/>
          <p:nvPr/>
        </p:nvSpPr>
        <p:spPr>
          <a:xfrm>
            <a:off x="213360" y="1403350"/>
            <a:ext cx="11559540" cy="4051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599D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2D5E385-EAD3-425E-B34F-762B14DDF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1157E-26D9-4162-BD50-D17CAF9A408B}" type="slidenum"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x-none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39265843-A0C9-49EB-B742-71D2BCDD2853}"/>
              </a:ext>
            </a:extLst>
          </p:cNvPr>
          <p:cNvSpPr/>
          <p:nvPr/>
        </p:nvSpPr>
        <p:spPr>
          <a:xfrm>
            <a:off x="1564574" y="228208"/>
            <a:ext cx="9823862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/>
            <a:r>
              <a:rPr lang="he-IL" sz="3600" b="1" dirty="0">
                <a:solidFill>
                  <a:srgbClr val="00599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מקדמה</a:t>
            </a: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33DD175E-2798-4193-B38A-4A3E3B08030D}"/>
              </a:ext>
            </a:extLst>
          </p:cNvPr>
          <p:cNvSpPr/>
          <p:nvPr/>
        </p:nvSpPr>
        <p:spPr>
          <a:xfrm>
            <a:off x="1070263" y="1531155"/>
            <a:ext cx="10224654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6088" lvl="0" indent="-446088" algn="just" rtl="1">
              <a:spcBef>
                <a:spcPts val="12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לא הודיע המנהל לעוסק על החלטתו בתביעה </a:t>
            </a:r>
            <a:r>
              <a:rPr lang="he-IL" sz="2600" b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בתוך 21 יום מהיום שהוגשה</a:t>
            </a: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ישלם לו </a:t>
            </a:r>
            <a:r>
              <a:rPr lang="he-IL" sz="26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מקדמה בשיעור של 60%</a:t>
            </a: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מסכום הפיצויים המגיע לעוסק, להנחת דעתו של המנהל.</a:t>
            </a:r>
          </a:p>
          <a:p>
            <a:pPr marL="446088" lvl="0" indent="-446088" algn="just" rtl="1">
              <a:spcBef>
                <a:spcPts val="12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אם ביקש המנהל </a:t>
            </a:r>
            <a:r>
              <a:rPr lang="he-IL" sz="2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מהעוסק</a:t>
            </a: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פרטים נוספים – לא יבוא במניין התקופה לתשלום המקדמה פרק הזמן שבו העוסק לא מסר למנהל את הפרטים כאמור.</a:t>
            </a:r>
          </a:p>
          <a:p>
            <a:pPr marL="446088" lvl="0" indent="-446088" algn="just" rtl="1">
              <a:spcBef>
                <a:spcPts val="12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לא הודיע המנהל לעוסק על החלטתו בתביעה </a:t>
            </a:r>
            <a:r>
              <a:rPr lang="he-IL" sz="2600" b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בתוך 150 יום מיום הגשת התביעה</a:t>
            </a: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ישלם לעוסק </a:t>
            </a:r>
            <a:r>
              <a:rPr lang="he-IL" sz="26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מקדמה נוספת בשיעור של 10%</a:t>
            </a: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מהסכום המגיע לעוסק, להנחת דעתו של המנהל.</a:t>
            </a:r>
          </a:p>
          <a:p>
            <a:pPr marL="446088" lvl="0" indent="-446088" algn="just" rtl="1">
              <a:spcBef>
                <a:spcPts val="12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יודגש, </a:t>
            </a: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כי אין במקדמה ששולמה ובגובהה כדי לקבוע את זכאותו הסופית של העוסק לפיצויים.</a:t>
            </a:r>
          </a:p>
        </p:txBody>
      </p:sp>
    </p:spTree>
    <p:extLst>
      <p:ext uri="{BB962C8B-B14F-4D97-AF65-F5344CB8AC3E}">
        <p14:creationId xmlns:p14="http://schemas.microsoft.com/office/powerpoint/2010/main" val="27251694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D2FA8619-CDE1-4814-8694-12D5769BE323}"/>
              </a:ext>
            </a:extLst>
          </p:cNvPr>
          <p:cNvSpPr/>
          <p:nvPr/>
        </p:nvSpPr>
        <p:spPr>
          <a:xfrm>
            <a:off x="685800" y="190500"/>
            <a:ext cx="1132332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4000" b="1" i="0" u="none" strike="noStrike" kern="1200" cap="none" spc="0" normalizeH="0" baseline="0" noProof="0" dirty="0">
              <a:ln>
                <a:noFill/>
              </a:ln>
              <a:solidFill>
                <a:srgbClr val="00599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082B0874-9A1C-4DD8-808B-0A0B89D1BB46}"/>
              </a:ext>
            </a:extLst>
          </p:cNvPr>
          <p:cNvSpPr/>
          <p:nvPr/>
        </p:nvSpPr>
        <p:spPr>
          <a:xfrm>
            <a:off x="213360" y="1403350"/>
            <a:ext cx="11559540" cy="4051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599D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2D5E385-EAD3-425E-B34F-762B14DDF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1157E-26D9-4162-BD50-D17CAF9A408B}" type="slidenum"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x-none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39265843-A0C9-49EB-B742-71D2BCDD2853}"/>
              </a:ext>
            </a:extLst>
          </p:cNvPr>
          <p:cNvSpPr/>
          <p:nvPr/>
        </p:nvSpPr>
        <p:spPr>
          <a:xfrm>
            <a:off x="1564574" y="228208"/>
            <a:ext cx="9823862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/>
            <a:r>
              <a:rPr lang="he-IL" sz="3600" b="1" dirty="0">
                <a:solidFill>
                  <a:srgbClr val="00599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מקדם הוצאות קבועות </a:t>
            </a: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33DD175E-2798-4193-B38A-4A3E3B08030D}"/>
              </a:ext>
            </a:extLst>
          </p:cNvPr>
          <p:cNvSpPr/>
          <p:nvPr/>
        </p:nvSpPr>
        <p:spPr>
          <a:xfrm>
            <a:off x="789710" y="1468809"/>
            <a:ext cx="10349345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6088" lvl="0" indent="-446088" algn="just" rtl="1">
              <a:spcBef>
                <a:spcPts val="12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שיעור מקדם "הוצאות קבועות" לענפים בעלי מאפיינים ייחודיים:</a:t>
            </a:r>
          </a:p>
          <a:p>
            <a:pPr marL="903288" lvl="1" indent="-446088" algn="just" rtl="1">
              <a:spcBef>
                <a:spcPts val="6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מסחר סיטונאי </a:t>
            </a:r>
            <a:r>
              <a:rPr lang="he-IL" sz="2200" b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או</a:t>
            </a:r>
            <a:r>
              <a:rPr lang="he-IL" sz="2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קמעונאי בדלק</a:t>
            </a:r>
            <a:r>
              <a:rPr lang="he-IL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השיעור בהתאם לגובה ירידת המחזורים, לפי העניין, מוכפל ב- 0.35</a:t>
            </a:r>
          </a:p>
          <a:p>
            <a:pPr marL="903288" lvl="1" indent="-446088" algn="just" rtl="1">
              <a:spcBef>
                <a:spcPts val="6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עוסק שבשנות המס 2022 ו- 2023 חל עליו הפטור לפי סעיף 33 לחוק מע"מ </a:t>
            </a:r>
            <a:r>
              <a:rPr lang="he-IL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(יהלומנים) השיעור בהתאם לגובה ירידת המחזורים, לפי העניין, מוכפל ב- 0.19.</a:t>
            </a:r>
          </a:p>
          <a:p>
            <a:pPr marL="903288" lvl="1" indent="-446088" algn="just" rtl="1">
              <a:spcBef>
                <a:spcPts val="6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קבלן ביצוע</a:t>
            </a:r>
            <a:r>
              <a:rPr lang="he-IL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השיעור בהתאם לגובה ירידת המחזורים, לפי העניין, מוכפל ב- 0.68.</a:t>
            </a:r>
          </a:p>
          <a:p>
            <a:pPr marL="903288" lvl="1" indent="-446088" algn="just" rtl="1">
              <a:spcBef>
                <a:spcPts val="6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חקלאות</a:t>
            </a:r>
            <a:r>
              <a:rPr lang="he-IL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השיעור בהתאם לגובה ירידת המחזורים, לפי העניין, מוכפל ב- 2.135.</a:t>
            </a:r>
          </a:p>
          <a:p>
            <a:pPr lvl="1" algn="just" rtl="1">
              <a:spcBef>
                <a:spcPts val="600"/>
              </a:spcBef>
              <a:spcAft>
                <a:spcPts val="600"/>
              </a:spcAft>
              <a:buClr>
                <a:srgbClr val="00599D"/>
              </a:buClr>
            </a:pPr>
            <a:endParaRPr lang="he-IL" sz="80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46088" lvl="0" indent="-446088" algn="just" rtl="1">
              <a:buClr>
                <a:srgbClr val="00599D"/>
              </a:buClr>
              <a:buBlip>
                <a:blip r:embed="rId3"/>
              </a:buBlip>
            </a:pPr>
            <a:r>
              <a:rPr lang="he-IL" sz="2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הגדלת/הקטנת המקדם:</a:t>
            </a:r>
          </a:p>
          <a:p>
            <a:pPr lvl="1" algn="just" rtl="1">
              <a:buClr>
                <a:srgbClr val="00599D"/>
              </a:buClr>
            </a:pPr>
            <a:r>
              <a:rPr lang="he-IL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קיימת סמכות למנהל לקבוע מקדם בשיעור אחר, לגבי ניזוק מסוים, אם שוכנע כי ההוצאות הקבועות של העסק במקרה של אי הפעלתו גבוהות </a:t>
            </a:r>
            <a:r>
              <a:rPr lang="he-IL" sz="22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או</a:t>
            </a:r>
            <a:r>
              <a:rPr lang="he-IL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נמוכות, </a:t>
            </a:r>
            <a:r>
              <a:rPr lang="he-IL" sz="2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ובלבד שהמקדם שיקבע </a:t>
            </a:r>
            <a:r>
              <a:rPr lang="he-IL" sz="2200" b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לא יעלה על 1.5 מהמקדם</a:t>
            </a:r>
            <a:r>
              <a:rPr lang="he-IL" sz="2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אשר היה נקבע לניזוק לפי אותה פסקה</a:t>
            </a:r>
            <a:r>
              <a:rPr lang="he-IL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252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>
            <a:extLst>
              <a:ext uri="{FF2B5EF4-FFF2-40B4-BE49-F238E27FC236}">
                <a16:creationId xmlns:a16="http://schemas.microsoft.com/office/drawing/2014/main" id="{AEFD23FE-9519-4133-80B2-DD78E83F3B42}"/>
              </a:ext>
            </a:extLst>
          </p:cNvPr>
          <p:cNvSpPr/>
          <p:nvPr/>
        </p:nvSpPr>
        <p:spPr>
          <a:xfrm>
            <a:off x="469900" y="2597150"/>
            <a:ext cx="11252200" cy="1663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7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C0DF370F-4F5A-4A95-AF21-35E0FC494AA7}"/>
              </a:ext>
            </a:extLst>
          </p:cNvPr>
          <p:cNvSpPr/>
          <p:nvPr/>
        </p:nvSpPr>
        <p:spPr>
          <a:xfrm>
            <a:off x="683568" y="2607046"/>
            <a:ext cx="10808777" cy="1663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5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תודה על ההקשבה ובתפילה לימים שקטים יותר !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687C192C-D9CA-4D42-8C37-EFE7FE7359E8}"/>
              </a:ext>
            </a:extLst>
          </p:cNvPr>
          <p:cNvSpPr/>
          <p:nvPr/>
        </p:nvSpPr>
        <p:spPr>
          <a:xfrm>
            <a:off x="0" y="4260850"/>
            <a:ext cx="12192000" cy="603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3600" b="0" i="0" u="none" strike="noStrike" kern="1200" cap="none" spc="0" normalizeH="0" baseline="0" noProof="0" dirty="0">
              <a:ln>
                <a:noFill/>
              </a:ln>
              <a:solidFill>
                <a:srgbClr val="00599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9" name="מלבן 8">
            <a:extLst>
              <a:ext uri="{FF2B5EF4-FFF2-40B4-BE49-F238E27FC236}">
                <a16:creationId xmlns:a16="http://schemas.microsoft.com/office/drawing/2014/main" id="{104D19A5-8761-4C41-B7F4-9DEADA2542B4}"/>
              </a:ext>
            </a:extLst>
          </p:cNvPr>
          <p:cNvSpPr/>
          <p:nvPr/>
        </p:nvSpPr>
        <p:spPr>
          <a:xfrm>
            <a:off x="4407194" y="6452620"/>
            <a:ext cx="76177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הדברים המובאים במצגת זו הם דברי הסבר ואינם באים במקום הוראות החוק או הוראות נוהל שנקבעו. </a:t>
            </a:r>
            <a:endParaRPr kumimoji="0" lang="he-IL" sz="16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331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D2FA8619-CDE1-4814-8694-12D5769BE323}"/>
              </a:ext>
            </a:extLst>
          </p:cNvPr>
          <p:cNvSpPr/>
          <p:nvPr/>
        </p:nvSpPr>
        <p:spPr>
          <a:xfrm>
            <a:off x="685800" y="190500"/>
            <a:ext cx="1132332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4000" b="1" i="0" u="none" strike="noStrike" kern="1200" cap="none" spc="0" normalizeH="0" baseline="0" noProof="0" dirty="0">
              <a:ln>
                <a:noFill/>
              </a:ln>
              <a:solidFill>
                <a:srgbClr val="00599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082B0874-9A1C-4DD8-808B-0A0B89D1BB46}"/>
              </a:ext>
            </a:extLst>
          </p:cNvPr>
          <p:cNvSpPr/>
          <p:nvPr/>
        </p:nvSpPr>
        <p:spPr>
          <a:xfrm>
            <a:off x="213360" y="1403350"/>
            <a:ext cx="11559540" cy="4051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599D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2D5E385-EAD3-425E-B34F-762B14DDF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1157E-26D9-4162-BD50-D17CAF9A408B}" type="slidenum"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x-none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39265843-A0C9-49EB-B742-71D2BCDD2853}"/>
              </a:ext>
            </a:extLst>
          </p:cNvPr>
          <p:cNvSpPr/>
          <p:nvPr/>
        </p:nvSpPr>
        <p:spPr>
          <a:xfrm>
            <a:off x="1564574" y="228208"/>
            <a:ext cx="9823862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599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כללי</a:t>
            </a: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ABEBAFD3-ED35-49E7-BADD-5099F8D45C8B}"/>
              </a:ext>
            </a:extLst>
          </p:cNvPr>
          <p:cNvSpPr/>
          <p:nvPr/>
        </p:nvSpPr>
        <p:spPr>
          <a:xfrm>
            <a:off x="997528" y="1441058"/>
            <a:ext cx="10118708" cy="53545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46088" lvl="0" indent="-446088" algn="just" rtl="1">
              <a:spcBef>
                <a:spcPts val="1200"/>
              </a:spcBef>
              <a:spcAft>
                <a:spcPts val="12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על רקע זה, וכדי לתת פיצוי לעסקים שנפגעו כתוצאה מהמצב המיוחד, תוקן חוק מס רכוש וקרן הפיצויים, התשכ"א-1961. </a:t>
            </a:r>
          </a:p>
          <a:p>
            <a:pPr marL="446088" lvl="0" indent="-446088" algn="just" rtl="1">
              <a:spcBef>
                <a:spcPts val="1200"/>
              </a:spcBef>
              <a:spcAft>
                <a:spcPts val="12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מטרת הפיצויים כפי שהיא משתקפת בחוק, הינה </a:t>
            </a:r>
            <a:r>
              <a:rPr lang="he-IL" sz="2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לסייע לעסקים בהשתתפות בתשלום ההוצאות הקבועות שיש לעסק והשתתפות בשכר ששולם</a:t>
            </a: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6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בחודשים אוקטובר ונובמבר 2023</a:t>
            </a: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(להלן: תקופת הזכאות), בהתאם לעומק הפגיעה ולהיקף הפעילות העסקית.</a:t>
            </a:r>
          </a:p>
          <a:p>
            <a:pPr marL="446088" lvl="0" indent="-446088" algn="just" rtl="1">
              <a:spcBef>
                <a:spcPts val="1200"/>
              </a:spcBef>
              <a:spcAft>
                <a:spcPts val="12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חישוב המענק מבוסס על השוואת מחזורי העסקאות בין שתי תקופות מקבילות, בהתייחס למקדם השתתפות ב"הוצאות קבועות" בתקופה בה העסק </a:t>
            </a:r>
            <a:r>
              <a:rPr lang="he-IL" sz="2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לא פעל </a:t>
            </a:r>
            <a:r>
              <a:rPr lang="he-IL" sz="26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או</a:t>
            </a: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פעל בתפוקה חלקית </a:t>
            </a: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בשל הגבלות שפרסם פיקוד העורף.</a:t>
            </a:r>
          </a:p>
          <a:p>
            <a:pPr marL="446088" lvl="0" indent="-446088" algn="just" rtl="1">
              <a:spcBef>
                <a:spcPts val="1200"/>
              </a:spcBef>
              <a:spcAft>
                <a:spcPts val="12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וכן השתתפות בשכר ששולם בחודש אוקטובר ו/או נובמבר 2023 כחלק משימור העובד בעסק.</a:t>
            </a:r>
          </a:p>
        </p:txBody>
      </p:sp>
    </p:spTree>
    <p:extLst>
      <p:ext uri="{BB962C8B-B14F-4D97-AF65-F5344CB8AC3E}">
        <p14:creationId xmlns:p14="http://schemas.microsoft.com/office/powerpoint/2010/main" val="9816413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D2FA8619-CDE1-4814-8694-12D5769BE323}"/>
              </a:ext>
            </a:extLst>
          </p:cNvPr>
          <p:cNvSpPr/>
          <p:nvPr/>
        </p:nvSpPr>
        <p:spPr>
          <a:xfrm>
            <a:off x="685800" y="190500"/>
            <a:ext cx="1132332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4000" b="1" i="0" u="none" strike="noStrike" kern="1200" cap="none" spc="0" normalizeH="0" baseline="0" noProof="0" dirty="0">
              <a:ln>
                <a:noFill/>
              </a:ln>
              <a:solidFill>
                <a:srgbClr val="00599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2D5E385-EAD3-425E-B34F-762B14DDF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1157E-26D9-4162-BD50-D17CAF9A408B}" type="slidenum"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x-none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39265843-A0C9-49EB-B742-71D2BCDD2853}"/>
              </a:ext>
            </a:extLst>
          </p:cNvPr>
          <p:cNvSpPr/>
          <p:nvPr/>
        </p:nvSpPr>
        <p:spPr>
          <a:xfrm>
            <a:off x="1564574" y="228208"/>
            <a:ext cx="9823862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/>
            <a:r>
              <a:rPr lang="he-IL" sz="3600" b="1" dirty="0">
                <a:solidFill>
                  <a:srgbClr val="00599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עוסקים שהוחרגו בחוק מלהגיש תביעה ולקבל פיצויים</a:t>
            </a: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33DD175E-2798-4193-B38A-4A3E3B08030D}"/>
              </a:ext>
            </a:extLst>
          </p:cNvPr>
          <p:cNvSpPr/>
          <p:nvPr/>
        </p:nvSpPr>
        <p:spPr>
          <a:xfrm>
            <a:off x="685800" y="1403350"/>
            <a:ext cx="10538011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6088" lvl="0" indent="-446088" algn="just" rtl="1">
              <a:spcBef>
                <a:spcPts val="600"/>
              </a:spcBef>
              <a:buClr>
                <a:srgbClr val="00599D"/>
              </a:buClr>
              <a:buBlip>
                <a:blip r:embed="rId3"/>
              </a:buBlip>
            </a:pP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המדינה.</a:t>
            </a:r>
          </a:p>
          <a:p>
            <a:pPr marL="446088" lvl="0" indent="-446088" algn="just" rtl="1">
              <a:spcBef>
                <a:spcPts val="600"/>
              </a:spcBef>
              <a:buClr>
                <a:srgbClr val="00599D"/>
              </a:buClr>
              <a:buBlip>
                <a:blip r:embed="rId3"/>
              </a:buBlip>
            </a:pP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גוף מתוקצב </a:t>
            </a:r>
            <a:r>
              <a:rPr lang="he-IL" sz="26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או</a:t>
            </a: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תאגיד בריאות כהגדרתם בסעיף 21 לחוק יסודות התקציב.</a:t>
            </a:r>
          </a:p>
          <a:p>
            <a:pPr marL="446088" lvl="0" indent="-446088" algn="just" rtl="1">
              <a:spcBef>
                <a:spcPts val="600"/>
              </a:spcBef>
              <a:buClr>
                <a:srgbClr val="00599D"/>
              </a:buClr>
              <a:buBlip>
                <a:blip r:embed="rId3"/>
              </a:buBlip>
            </a:pP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קופת חולים.</a:t>
            </a:r>
          </a:p>
          <a:p>
            <a:pPr marL="446088" lvl="0" indent="-446088" algn="just" rtl="1">
              <a:spcBef>
                <a:spcPts val="600"/>
              </a:spcBef>
              <a:buClr>
                <a:srgbClr val="00599D"/>
              </a:buClr>
              <a:buBlip>
                <a:blip r:embed="rId3"/>
              </a:buBlip>
            </a:pP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תאגיד שהוקם בחוק או לפיו.</a:t>
            </a:r>
          </a:p>
          <a:p>
            <a:pPr marL="446088" lvl="0" indent="-446088" algn="just" rtl="1">
              <a:spcBef>
                <a:spcPts val="600"/>
              </a:spcBef>
              <a:buClr>
                <a:srgbClr val="00599D"/>
              </a:buClr>
              <a:buBlip>
                <a:blip r:embed="rId3"/>
              </a:buBlip>
            </a:pP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מוסד ציבורי שאינו מוסד ציבורי זכאי.</a:t>
            </a:r>
          </a:p>
          <a:p>
            <a:pPr marL="446088" lvl="0" indent="-446088" algn="just" rtl="1">
              <a:spcBef>
                <a:spcPts val="600"/>
              </a:spcBef>
              <a:buClr>
                <a:srgbClr val="00599D"/>
              </a:buClr>
              <a:buBlip>
                <a:blip r:embed="rId3"/>
              </a:buBlip>
            </a:pP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מוסד פיננסי כמפורט בחוק.</a:t>
            </a:r>
          </a:p>
          <a:p>
            <a:pPr marL="446088" lvl="0" indent="-446088" algn="just" rtl="1">
              <a:spcBef>
                <a:spcPts val="600"/>
              </a:spcBef>
              <a:buClr>
                <a:srgbClr val="00599D"/>
              </a:buClr>
              <a:buBlip>
                <a:blip r:embed="rId3"/>
              </a:buBlip>
            </a:pP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מי שעיסוקו במכירת זכות במקרקעין המהווה מלאי עסקי בידו.</a:t>
            </a:r>
          </a:p>
          <a:p>
            <a:pPr marL="446088" lvl="0" indent="-446088" algn="just" rtl="1">
              <a:spcBef>
                <a:spcPts val="600"/>
              </a:spcBef>
              <a:buClr>
                <a:srgbClr val="00599D"/>
              </a:buClr>
              <a:buBlip>
                <a:blip r:embed="rId3"/>
              </a:buBlip>
            </a:pP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עוסק שדיווח לרשות המסים בישראל על סגירת עסקו לפני תקופת הזכאות.</a:t>
            </a:r>
          </a:p>
          <a:p>
            <a:pPr marL="446088" lvl="0" indent="-446088" algn="just" rtl="1">
              <a:spcBef>
                <a:spcPts val="600"/>
              </a:spcBef>
              <a:buClr>
                <a:srgbClr val="00599D"/>
              </a:buClr>
              <a:buBlip>
                <a:blip r:embed="rId3"/>
              </a:buBlip>
            </a:pP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עוסק שדיווח לגבי ארבעת החודשים שלפני חודש אוקטובר 2022 על מחזור עסקאות בשיעור אפס.</a:t>
            </a:r>
          </a:p>
          <a:p>
            <a:pPr marL="446088" lvl="0" indent="-446088" algn="just" rtl="1">
              <a:spcBef>
                <a:spcPts val="600"/>
              </a:spcBef>
              <a:buClr>
                <a:srgbClr val="00599D"/>
              </a:buClr>
              <a:buBlip>
                <a:blip r:embed="rId3"/>
              </a:buBlip>
            </a:pP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עוסק ש</a:t>
            </a:r>
            <a:r>
              <a:rPr lang="he-IL" sz="26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לא הגיש</a:t>
            </a: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 מתוך 3 הדוחות האחרונים למע"מ טרם תקופת הזכאות.</a:t>
            </a:r>
          </a:p>
        </p:txBody>
      </p:sp>
      <p:sp>
        <p:nvSpPr>
          <p:cNvPr id="8" name="לחצן פעולה: סיום 2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39269B96-7342-42BB-84AA-93474387264B}"/>
              </a:ext>
            </a:extLst>
          </p:cNvPr>
          <p:cNvSpPr/>
          <p:nvPr/>
        </p:nvSpPr>
        <p:spPr>
          <a:xfrm>
            <a:off x="92009" y="5954271"/>
            <a:ext cx="500524" cy="365125"/>
          </a:xfrm>
          <a:prstGeom prst="actionButtonEnd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524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D2FA8619-CDE1-4814-8694-12D5769BE323}"/>
              </a:ext>
            </a:extLst>
          </p:cNvPr>
          <p:cNvSpPr/>
          <p:nvPr/>
        </p:nvSpPr>
        <p:spPr>
          <a:xfrm>
            <a:off x="685800" y="190500"/>
            <a:ext cx="1132332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4000" b="1" i="0" u="none" strike="noStrike" kern="1200" cap="none" spc="0" normalizeH="0" baseline="0" noProof="0" dirty="0">
              <a:ln>
                <a:noFill/>
              </a:ln>
              <a:solidFill>
                <a:srgbClr val="00599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082B0874-9A1C-4DD8-808B-0A0B89D1BB46}"/>
              </a:ext>
            </a:extLst>
          </p:cNvPr>
          <p:cNvSpPr/>
          <p:nvPr/>
        </p:nvSpPr>
        <p:spPr>
          <a:xfrm>
            <a:off x="213360" y="1403350"/>
            <a:ext cx="11559540" cy="4051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599D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2D5E385-EAD3-425E-B34F-762B14DDF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1157E-26D9-4162-BD50-D17CAF9A408B}" type="slidenum"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x-none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39265843-A0C9-49EB-B742-71D2BCDD2853}"/>
              </a:ext>
            </a:extLst>
          </p:cNvPr>
          <p:cNvSpPr/>
          <p:nvPr/>
        </p:nvSpPr>
        <p:spPr>
          <a:xfrm>
            <a:off x="1564574" y="228208"/>
            <a:ext cx="9823862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599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מסרים מרכזיים</a:t>
            </a: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ABEBAFD3-ED35-49E7-BADD-5099F8D45C8B}"/>
              </a:ext>
            </a:extLst>
          </p:cNvPr>
          <p:cNvSpPr/>
          <p:nvPr/>
        </p:nvSpPr>
        <p:spPr>
          <a:xfrm>
            <a:off x="1091045" y="1403350"/>
            <a:ext cx="10110355" cy="5264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just" rtl="1">
              <a:spcBef>
                <a:spcPts val="1200"/>
              </a:spcBef>
              <a:spcAft>
                <a:spcPts val="1200"/>
              </a:spcAft>
              <a:buClr>
                <a:srgbClr val="00599D"/>
              </a:buClr>
            </a:pPr>
            <a:endParaRPr lang="he-IL" sz="250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94A13519-10BC-47D6-9C0E-223908E18CAE}"/>
              </a:ext>
            </a:extLst>
          </p:cNvPr>
          <p:cNvSpPr/>
          <p:nvPr/>
        </p:nvSpPr>
        <p:spPr>
          <a:xfrm>
            <a:off x="567226" y="3981446"/>
            <a:ext cx="10444188" cy="108000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ysClr val="window" lastClr="FFFFFF">
                <a:lumMod val="95000"/>
              </a:sys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24A154-D4F4-4BEA-BD38-EF734BAE830E}"/>
              </a:ext>
            </a:extLst>
          </p:cNvPr>
          <p:cNvSpPr txBox="1"/>
          <p:nvPr/>
        </p:nvSpPr>
        <p:spPr>
          <a:xfrm>
            <a:off x="264554" y="4263611"/>
            <a:ext cx="10035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SzPct val="130000"/>
              <a:defRPr/>
            </a:pPr>
            <a:r>
              <a:rPr lang="he-IL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לא מתמרצים ישיבה של אנשים בבית – </a:t>
            </a:r>
            <a:r>
              <a:rPr lang="he-IL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המטרה היא משק פעיל ועובד</a:t>
            </a:r>
          </a:p>
        </p:txBody>
      </p:sp>
      <p:sp>
        <p:nvSpPr>
          <p:cNvPr id="10" name="אליפסה 9">
            <a:extLst>
              <a:ext uri="{FF2B5EF4-FFF2-40B4-BE49-F238E27FC236}">
                <a16:creationId xmlns:a16="http://schemas.microsoft.com/office/drawing/2014/main" id="{2541146C-4CDF-43B0-B22B-C75FB077D43D}"/>
              </a:ext>
            </a:extLst>
          </p:cNvPr>
          <p:cNvSpPr/>
          <p:nvPr/>
        </p:nvSpPr>
        <p:spPr>
          <a:xfrm>
            <a:off x="10779273" y="3986704"/>
            <a:ext cx="993627" cy="1080000"/>
          </a:xfrm>
          <a:prstGeom prst="ellipse">
            <a:avLst/>
          </a:prstGeom>
          <a:solidFill>
            <a:srgbClr val="0086BB">
              <a:lumMod val="5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2</a:t>
            </a:r>
          </a:p>
        </p:txBody>
      </p:sp>
      <p:sp>
        <p:nvSpPr>
          <p:cNvPr id="11" name="מלבן 10">
            <a:extLst>
              <a:ext uri="{FF2B5EF4-FFF2-40B4-BE49-F238E27FC236}">
                <a16:creationId xmlns:a16="http://schemas.microsoft.com/office/drawing/2014/main" id="{C5BFDC9A-9BBE-442E-9311-9252A7EB4F6A}"/>
              </a:ext>
            </a:extLst>
          </p:cNvPr>
          <p:cNvSpPr/>
          <p:nvPr/>
        </p:nvSpPr>
        <p:spPr>
          <a:xfrm>
            <a:off x="592533" y="1900798"/>
            <a:ext cx="10444188" cy="108000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ysClr val="window" lastClr="FFFFFF">
                <a:lumMod val="95000"/>
              </a:sys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BC97A3-CCFE-477C-88E7-5538443F3E55}"/>
              </a:ext>
            </a:extLst>
          </p:cNvPr>
          <p:cNvSpPr txBox="1"/>
          <p:nvPr/>
        </p:nvSpPr>
        <p:spPr>
          <a:xfrm>
            <a:off x="264552" y="2193036"/>
            <a:ext cx="10035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SzPct val="130000"/>
              <a:defRPr/>
            </a:pPr>
            <a:r>
              <a:rPr lang="he-IL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מטרת המענק – המשכיות עסקית</a:t>
            </a:r>
            <a:endParaRPr lang="he-IL" sz="24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אליפסה 12">
            <a:extLst>
              <a:ext uri="{FF2B5EF4-FFF2-40B4-BE49-F238E27FC236}">
                <a16:creationId xmlns:a16="http://schemas.microsoft.com/office/drawing/2014/main" id="{29A0B2D3-7A86-4F48-9E16-5C4A4D106492}"/>
              </a:ext>
            </a:extLst>
          </p:cNvPr>
          <p:cNvSpPr/>
          <p:nvPr/>
        </p:nvSpPr>
        <p:spPr>
          <a:xfrm>
            <a:off x="10804580" y="1906056"/>
            <a:ext cx="993627" cy="1080000"/>
          </a:xfrm>
          <a:prstGeom prst="ellipse">
            <a:avLst/>
          </a:prstGeom>
          <a:solidFill>
            <a:srgbClr val="0086BB">
              <a:lumMod val="5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069247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D2FA8619-CDE1-4814-8694-12D5769BE323}"/>
              </a:ext>
            </a:extLst>
          </p:cNvPr>
          <p:cNvSpPr/>
          <p:nvPr/>
        </p:nvSpPr>
        <p:spPr>
          <a:xfrm>
            <a:off x="685800" y="190500"/>
            <a:ext cx="1132332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4000" b="1" i="0" u="none" strike="noStrike" kern="1200" cap="none" spc="0" normalizeH="0" baseline="0" noProof="0" dirty="0">
              <a:ln>
                <a:noFill/>
              </a:ln>
              <a:solidFill>
                <a:srgbClr val="00599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082B0874-9A1C-4DD8-808B-0A0B89D1BB46}"/>
              </a:ext>
            </a:extLst>
          </p:cNvPr>
          <p:cNvSpPr/>
          <p:nvPr/>
        </p:nvSpPr>
        <p:spPr>
          <a:xfrm>
            <a:off x="213360" y="1403350"/>
            <a:ext cx="11559540" cy="4051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599D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2D5E385-EAD3-425E-B34F-762B14DDF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1157E-26D9-4162-BD50-D17CAF9A408B}" type="slidenum"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x-none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39265843-A0C9-49EB-B742-71D2BCDD2853}"/>
              </a:ext>
            </a:extLst>
          </p:cNvPr>
          <p:cNvSpPr/>
          <p:nvPr/>
        </p:nvSpPr>
        <p:spPr>
          <a:xfrm>
            <a:off x="1564574" y="228208"/>
            <a:ext cx="9823862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/>
            <a:r>
              <a:rPr lang="he-IL" sz="3600" b="1" dirty="0">
                <a:solidFill>
                  <a:srgbClr val="00599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פיצוי לעסקים בכלל הארץ</a:t>
            </a: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ABEBAFD3-ED35-49E7-BADD-5099F8D45C8B}"/>
              </a:ext>
            </a:extLst>
          </p:cNvPr>
          <p:cNvSpPr/>
          <p:nvPr/>
        </p:nvSpPr>
        <p:spPr>
          <a:xfrm>
            <a:off x="1091045" y="1403350"/>
            <a:ext cx="10110355" cy="5264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just" rtl="1">
              <a:spcBef>
                <a:spcPts val="1200"/>
              </a:spcBef>
              <a:spcAft>
                <a:spcPts val="1200"/>
              </a:spcAft>
              <a:buClr>
                <a:srgbClr val="00599D"/>
              </a:buClr>
            </a:pPr>
            <a:endParaRPr lang="he-IL" sz="250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2" name="תמונה 21">
            <a:extLst>
              <a:ext uri="{FF2B5EF4-FFF2-40B4-BE49-F238E27FC236}">
                <a16:creationId xmlns:a16="http://schemas.microsoft.com/office/drawing/2014/main" id="{76AF0196-459F-4D17-AA28-F717D8A4D9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681" y="1768376"/>
            <a:ext cx="1644535" cy="1644535"/>
          </a:xfrm>
          <a:prstGeom prst="rect">
            <a:avLst/>
          </a:prstGeom>
        </p:spPr>
      </p:pic>
      <p:sp>
        <p:nvSpPr>
          <p:cNvPr id="26" name="מלבן 25">
            <a:hlinkClick r:id="" action="ppaction://noaction"/>
            <a:extLst>
              <a:ext uri="{FF2B5EF4-FFF2-40B4-BE49-F238E27FC236}">
                <a16:creationId xmlns:a16="http://schemas.microsoft.com/office/drawing/2014/main" id="{5BB69DC8-D4F0-4ED9-B2A2-D412B2BDF7A2}"/>
              </a:ext>
            </a:extLst>
          </p:cNvPr>
          <p:cNvSpPr/>
          <p:nvPr/>
        </p:nvSpPr>
        <p:spPr>
          <a:xfrm>
            <a:off x="4239272" y="3661821"/>
            <a:ext cx="4025354" cy="523220"/>
          </a:xfrm>
          <a:prstGeom prst="rect">
            <a:avLst/>
          </a:prstGeom>
          <a:solidFill>
            <a:srgbClr val="0086BB">
              <a:lumMod val="50000"/>
            </a:srgbClr>
          </a:solidFill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800" b="1" i="0" u="none" strike="noStrike" kern="0" cap="none" spc="8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מענק המשכיות עסקית</a:t>
            </a:r>
          </a:p>
        </p:txBody>
      </p:sp>
      <p:sp>
        <p:nvSpPr>
          <p:cNvPr id="27" name="מלבן 26">
            <a:hlinkClick r:id="" action="ppaction://noaction"/>
            <a:extLst>
              <a:ext uri="{FF2B5EF4-FFF2-40B4-BE49-F238E27FC236}">
                <a16:creationId xmlns:a16="http://schemas.microsoft.com/office/drawing/2014/main" id="{20A53180-3648-4FD0-AA22-0B1CD0605504}"/>
              </a:ext>
            </a:extLst>
          </p:cNvPr>
          <p:cNvSpPr/>
          <p:nvPr/>
        </p:nvSpPr>
        <p:spPr>
          <a:xfrm>
            <a:off x="4239272" y="4398478"/>
            <a:ext cx="4025354" cy="523220"/>
          </a:xfrm>
          <a:prstGeom prst="rect">
            <a:avLst/>
          </a:prstGeom>
          <a:solidFill>
            <a:srgbClr val="0086BB">
              <a:lumMod val="50000"/>
            </a:srgbClr>
          </a:solidFill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800" b="1" i="0" u="none" strike="noStrike" kern="0" cap="none" spc="8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מסלול </a:t>
            </a:r>
            <a:r>
              <a:rPr kumimoji="0" lang="he-IL" sz="2800" i="0" u="none" strike="noStrike" kern="0" cap="none" spc="8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"הוצאות מזכות"</a:t>
            </a:r>
          </a:p>
        </p:txBody>
      </p:sp>
    </p:spTree>
    <p:extLst>
      <p:ext uri="{BB962C8B-B14F-4D97-AF65-F5344CB8AC3E}">
        <p14:creationId xmlns:p14="http://schemas.microsoft.com/office/powerpoint/2010/main" val="3689800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D2FA8619-CDE1-4814-8694-12D5769BE323}"/>
              </a:ext>
            </a:extLst>
          </p:cNvPr>
          <p:cNvSpPr/>
          <p:nvPr/>
        </p:nvSpPr>
        <p:spPr>
          <a:xfrm>
            <a:off x="685800" y="190500"/>
            <a:ext cx="1132332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4000" b="1" i="0" u="none" strike="noStrike" kern="1200" cap="none" spc="0" normalizeH="0" baseline="0" noProof="0" dirty="0">
              <a:ln>
                <a:noFill/>
              </a:ln>
              <a:solidFill>
                <a:srgbClr val="00599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082B0874-9A1C-4DD8-808B-0A0B89D1BB46}"/>
              </a:ext>
            </a:extLst>
          </p:cNvPr>
          <p:cNvSpPr/>
          <p:nvPr/>
        </p:nvSpPr>
        <p:spPr>
          <a:xfrm>
            <a:off x="213360" y="1403350"/>
            <a:ext cx="11559540" cy="4051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599D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2D5E385-EAD3-425E-B34F-762B14DDF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1157E-26D9-4162-BD50-D17CAF9A408B}" type="slidenum"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x-none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39265843-A0C9-49EB-B742-71D2BCDD2853}"/>
              </a:ext>
            </a:extLst>
          </p:cNvPr>
          <p:cNvSpPr/>
          <p:nvPr/>
        </p:nvSpPr>
        <p:spPr>
          <a:xfrm>
            <a:off x="1564574" y="228208"/>
            <a:ext cx="9823862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599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תנאי הזכאות לפיצוי</a:t>
            </a: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ABEBAFD3-ED35-49E7-BADD-5099F8D45C8B}"/>
              </a:ext>
            </a:extLst>
          </p:cNvPr>
          <p:cNvSpPr/>
          <p:nvPr/>
        </p:nvSpPr>
        <p:spPr>
          <a:xfrm>
            <a:off x="935183" y="1527463"/>
            <a:ext cx="10266218" cy="50672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46088" lvl="0" indent="-446088" algn="just" rtl="1">
              <a:spcBef>
                <a:spcPts val="1200"/>
              </a:spcBef>
              <a:spcAft>
                <a:spcPts val="12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הפיצוי יינתן לחברה/שותפות/עצמאי – </a:t>
            </a:r>
            <a:r>
              <a:rPr lang="he-IL" sz="2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שיש להם מחזור עסקאות לשנת 2022 ה</a:t>
            </a:r>
            <a:r>
              <a:rPr lang="he-IL" sz="2800" b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עולה</a:t>
            </a:r>
            <a:r>
              <a:rPr lang="he-IL" sz="2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על 12,000 ₪ ואינו עולה על 400 מיליון ₪.  </a:t>
            </a:r>
          </a:p>
          <a:p>
            <a:pPr marL="446088" lvl="0" indent="-446088" algn="just" rtl="1">
              <a:spcBef>
                <a:spcPts val="1200"/>
              </a:spcBef>
              <a:spcAft>
                <a:spcPts val="12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שיעור ירידת המחזורים בין "תקופת הבסיס" ל"תקופת הזכאות" </a:t>
            </a:r>
            <a:r>
              <a:rPr lang="he-IL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הינה </a:t>
            </a:r>
            <a:r>
              <a:rPr lang="he-IL" sz="28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מעל</a:t>
            </a:r>
            <a:r>
              <a:rPr lang="he-IL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25% למדווח חד חודשי ו- 12.5% למדווח דו חודשי.</a:t>
            </a:r>
          </a:p>
          <a:p>
            <a:pPr marL="446088" lvl="0" indent="-446088" algn="just" rtl="1">
              <a:spcBef>
                <a:spcPts val="1200"/>
              </a:spcBef>
              <a:spcAft>
                <a:spcPts val="12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ירידת המחזורים נגרמה כתוצאה מהמלחמה. </a:t>
            </a:r>
          </a:p>
          <a:p>
            <a:pPr marL="446088" lvl="0" indent="-446088" algn="just" rtl="1">
              <a:spcBef>
                <a:spcPts val="1200"/>
              </a:spcBef>
              <a:spcAft>
                <a:spcPts val="12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מלכ"ר זכאי – </a:t>
            </a:r>
            <a:r>
              <a:rPr lang="he-IL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25% לפחות מהכנסתו בשנת המס 2022, כפי שדווחה בדוח שהגיש לפי סעיף 131 לפקודה, לא היה מתמיכות ותרומות.</a:t>
            </a:r>
          </a:p>
          <a:p>
            <a:pPr marL="446088" lvl="0" indent="-446088" algn="just" rtl="1">
              <a:spcBef>
                <a:spcPts val="1200"/>
              </a:spcBef>
              <a:spcAft>
                <a:spcPts val="12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חייב בניהול פנקסים בשנת 2023 ופנקסיו קבילים בשנת 2023.</a:t>
            </a:r>
          </a:p>
          <a:p>
            <a:pPr marL="446088" lvl="0" indent="-446088" algn="just" rtl="1">
              <a:spcBef>
                <a:spcPts val="1200"/>
              </a:spcBef>
              <a:spcAft>
                <a:spcPts val="1200"/>
              </a:spcAft>
              <a:buClr>
                <a:srgbClr val="00599D"/>
              </a:buClr>
              <a:buBlip>
                <a:blip r:embed="rId3"/>
              </a:buBlip>
            </a:pPr>
            <a:endParaRPr lang="he-IL" sz="300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674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D2FA8619-CDE1-4814-8694-12D5769BE323}"/>
              </a:ext>
            </a:extLst>
          </p:cNvPr>
          <p:cNvSpPr/>
          <p:nvPr/>
        </p:nvSpPr>
        <p:spPr>
          <a:xfrm>
            <a:off x="685800" y="190500"/>
            <a:ext cx="1132332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4000" b="1" i="0" u="none" strike="noStrike" kern="1200" cap="none" spc="0" normalizeH="0" baseline="0" noProof="0" dirty="0">
              <a:ln>
                <a:noFill/>
              </a:ln>
              <a:solidFill>
                <a:srgbClr val="00599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082B0874-9A1C-4DD8-808B-0A0B89D1BB46}"/>
              </a:ext>
            </a:extLst>
          </p:cNvPr>
          <p:cNvSpPr/>
          <p:nvPr/>
        </p:nvSpPr>
        <p:spPr>
          <a:xfrm>
            <a:off x="213360" y="1403350"/>
            <a:ext cx="11559540" cy="4051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599D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2D5E385-EAD3-425E-B34F-762B14DDF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1157E-26D9-4162-BD50-D17CAF9A408B}" type="slidenum"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x-none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39265843-A0C9-49EB-B742-71D2BCDD2853}"/>
              </a:ext>
            </a:extLst>
          </p:cNvPr>
          <p:cNvSpPr/>
          <p:nvPr/>
        </p:nvSpPr>
        <p:spPr>
          <a:xfrm>
            <a:off x="1564574" y="228208"/>
            <a:ext cx="9823862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599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תנאי הזכאות לפיצוי</a:t>
            </a: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ABEBAFD3-ED35-49E7-BADD-5099F8D45C8B}"/>
              </a:ext>
            </a:extLst>
          </p:cNvPr>
          <p:cNvSpPr/>
          <p:nvPr/>
        </p:nvSpPr>
        <p:spPr>
          <a:xfrm>
            <a:off x="893619" y="1472231"/>
            <a:ext cx="10422082" cy="52264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46088" lvl="0" indent="-446088" algn="just" rtl="1">
              <a:spcBef>
                <a:spcPts val="1800"/>
              </a:spcBef>
              <a:spcAft>
                <a:spcPts val="12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הוגשו דוחות תקופתיים על פי חוק מע"מ</a:t>
            </a:r>
            <a:r>
              <a:rPr lang="he-IL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כולל דוח שנתי באיחוד עוסקים </a:t>
            </a:r>
            <a:r>
              <a:rPr lang="he-IL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(סעיף 71א), </a:t>
            </a:r>
            <a:r>
              <a:rPr lang="he-IL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לתקופות הדיווח שבשלן נמדד מחזור העסקאות בהתאם להחלטה.</a:t>
            </a:r>
          </a:p>
          <a:p>
            <a:pPr marL="446088" lvl="0" indent="-446088" algn="just" rtl="1">
              <a:spcBef>
                <a:spcPts val="12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הוגש דוח ניכויים לתקופת הזכאות</a:t>
            </a:r>
            <a:r>
              <a:rPr lang="he-IL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903288" lvl="1" indent="-446088" algn="just" rtl="1"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דיווח חד חודשי </a:t>
            </a:r>
            <a:r>
              <a:rPr lang="he-IL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לפי הדיווח בטופס 102 שהוגש לחודש אוקטובר 2023. </a:t>
            </a:r>
          </a:p>
          <a:p>
            <a:pPr marL="903288" lvl="1" indent="-446088" algn="just" rtl="1"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למדווחים בשיטה דו חודשית/חצי שנתית </a:t>
            </a:r>
            <a:r>
              <a:rPr lang="he-IL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הצהרה לגבי החלק המתייחס לחודש אוקטובר 2023.</a:t>
            </a:r>
          </a:p>
          <a:p>
            <a:pPr marL="446088" lvl="0" indent="-446088" algn="just" rtl="1">
              <a:spcBef>
                <a:spcPts val="12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תקרת הפיצויים:</a:t>
            </a:r>
          </a:p>
          <a:p>
            <a:pPr marL="903288" lvl="1" indent="-446088" algn="just" rtl="1">
              <a:spcBef>
                <a:spcPts val="600"/>
              </a:spcBef>
              <a:buClr>
                <a:srgbClr val="00599D"/>
              </a:buClr>
              <a:buBlip>
                <a:blip r:embed="rId3"/>
              </a:buBlip>
            </a:pPr>
            <a:r>
              <a:rPr lang="he-IL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לעסקים עם מחזור של עד 100 מיליון ₪ </a:t>
            </a:r>
            <a:r>
              <a:rPr lang="he-IL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he-IL" sz="20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600,000 ₪</a:t>
            </a:r>
          </a:p>
          <a:p>
            <a:pPr marL="903288" lvl="1" indent="-446088" algn="just" rtl="1">
              <a:spcBef>
                <a:spcPts val="600"/>
              </a:spcBef>
              <a:buClr>
                <a:srgbClr val="00599D"/>
              </a:buClr>
              <a:buBlip>
                <a:blip r:embed="rId3"/>
              </a:buBlip>
            </a:pPr>
            <a:r>
              <a:rPr lang="he-IL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לעסקים עם מחזור של 100 מיליון עד 300 מיליון ₪ </a:t>
            </a:r>
            <a:r>
              <a:rPr lang="he-IL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he-IL" sz="20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600,000 ₪ בתוספת 0.3% מחלק מחזור העסקאות בשנת הבסיס העולה על 100 מיליון ₪.</a:t>
            </a:r>
            <a:endParaRPr lang="he-IL" sz="200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03288" lvl="1" indent="-446088" algn="just" rtl="1">
              <a:spcBef>
                <a:spcPts val="600"/>
              </a:spcBef>
              <a:buClr>
                <a:srgbClr val="00599D"/>
              </a:buClr>
              <a:buBlip>
                <a:blip r:embed="rId3"/>
              </a:buBlip>
            </a:pPr>
            <a:r>
              <a:rPr lang="he-IL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לעסקים עם מחזור של 300 עד 400 מיליון </a:t>
            </a:r>
            <a:r>
              <a:rPr lang="he-IL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he-IL" sz="20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1.2 מיליון ₪  </a:t>
            </a:r>
          </a:p>
          <a:p>
            <a:pPr lvl="1" algn="just" rtl="1">
              <a:spcAft>
                <a:spcPts val="600"/>
              </a:spcAft>
              <a:buClr>
                <a:srgbClr val="00599D"/>
              </a:buClr>
            </a:pPr>
            <a:endParaRPr lang="he-IL" sz="200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777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D2FA8619-CDE1-4814-8694-12D5769BE323}"/>
              </a:ext>
            </a:extLst>
          </p:cNvPr>
          <p:cNvSpPr/>
          <p:nvPr/>
        </p:nvSpPr>
        <p:spPr>
          <a:xfrm>
            <a:off x="685800" y="190500"/>
            <a:ext cx="1132332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4000" b="1" i="0" u="none" strike="noStrike" kern="1200" cap="none" spc="0" normalizeH="0" baseline="0" noProof="0" dirty="0">
              <a:ln>
                <a:noFill/>
              </a:ln>
              <a:solidFill>
                <a:srgbClr val="00599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082B0874-9A1C-4DD8-808B-0A0B89D1BB46}"/>
              </a:ext>
            </a:extLst>
          </p:cNvPr>
          <p:cNvSpPr/>
          <p:nvPr/>
        </p:nvSpPr>
        <p:spPr>
          <a:xfrm>
            <a:off x="213360" y="1403350"/>
            <a:ext cx="11559540" cy="4051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599D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2D5E385-EAD3-425E-B34F-762B14DDF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1157E-26D9-4162-BD50-D17CAF9A408B}" type="slidenum"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x-none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39265843-A0C9-49EB-B742-71D2BCDD2853}"/>
              </a:ext>
            </a:extLst>
          </p:cNvPr>
          <p:cNvSpPr/>
          <p:nvPr/>
        </p:nvSpPr>
        <p:spPr>
          <a:xfrm>
            <a:off x="1564574" y="228208"/>
            <a:ext cx="9823862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599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הגדרות</a:t>
            </a: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ABEBAFD3-ED35-49E7-BADD-5099F8D45C8B}"/>
              </a:ext>
            </a:extLst>
          </p:cNvPr>
          <p:cNvSpPr/>
          <p:nvPr/>
        </p:nvSpPr>
        <p:spPr>
          <a:xfrm>
            <a:off x="893619" y="1527462"/>
            <a:ext cx="10422082" cy="47590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46088" lvl="0" indent="-446088" algn="just" rtl="1">
              <a:spcBef>
                <a:spcPts val="1200"/>
              </a:spcBef>
              <a:spcAft>
                <a:spcPts val="12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"עוסק" – </a:t>
            </a:r>
            <a:r>
              <a:rPr lang="he-IL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מי שמוכר נכס </a:t>
            </a:r>
            <a:r>
              <a:rPr lang="he-IL" sz="28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או</a:t>
            </a:r>
            <a:r>
              <a:rPr lang="he-IL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נותן שירות במהלך עסקיו, ובלבד שאינו מוסד כספי </a:t>
            </a:r>
            <a:r>
              <a:rPr lang="he-IL" sz="28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או</a:t>
            </a:r>
            <a:r>
              <a:rPr lang="he-IL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מלכ"ר </a:t>
            </a:r>
            <a:r>
              <a:rPr lang="he-IL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(למעט מלכ"ר זכאי), </a:t>
            </a:r>
            <a:r>
              <a:rPr lang="he-IL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וכן מי שעושה עסקת אקראי </a:t>
            </a:r>
            <a:r>
              <a:rPr lang="he-IL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(בכפוף לחריגים שנקבעו).</a:t>
            </a:r>
            <a:r>
              <a:rPr lang="he-IL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lvl="0" algn="just" rtl="1">
              <a:spcBef>
                <a:spcPts val="600"/>
              </a:spcBef>
              <a:spcAft>
                <a:spcPts val="600"/>
              </a:spcAft>
              <a:buClr>
                <a:srgbClr val="00599D"/>
              </a:buClr>
            </a:pPr>
            <a:endParaRPr lang="he-IL" sz="80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46088" lvl="0" indent="-446088" algn="just" rtl="1"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</a:t>
            </a:r>
            <a:r>
              <a:rPr lang="he-IL" sz="2800" b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מחזור עסקאות</a:t>
            </a:r>
            <a:r>
              <a:rPr lang="he-IL" sz="2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בתקופת הבסיס" </a:t>
            </a:r>
            <a:r>
              <a:rPr lang="he-IL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מחזור עסקאות בחודשים המקבילים ל"תקופת הזכאות" בשנת 2022, כפי שדווח למס ערך מוסף, </a:t>
            </a:r>
            <a:r>
              <a:rPr lang="he-IL" sz="2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למעט:</a:t>
            </a:r>
          </a:p>
          <a:p>
            <a:pPr marL="903288" lvl="1" indent="-446088" algn="just" rtl="1"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מכירות הוניות.</a:t>
            </a:r>
          </a:p>
          <a:p>
            <a:pPr marL="903288" lvl="1" indent="-446088" algn="just" rtl="1">
              <a:spcBef>
                <a:spcPts val="6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מכר טובין </a:t>
            </a:r>
            <a:r>
              <a:rPr lang="he-IL" sz="24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או</a:t>
            </a:r>
            <a:r>
              <a:rPr lang="he-IL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מתן שירות </a:t>
            </a:r>
            <a:r>
              <a:rPr lang="he-IL" sz="2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מאת עוסק </a:t>
            </a:r>
            <a:r>
              <a:rPr lang="he-IL" sz="2400" b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לקרובו</a:t>
            </a:r>
            <a:r>
              <a:rPr lang="he-IL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...... למעט מקרים בהם מתקיימים אותם מאפיינים המתקיימים בעסקת מכר </a:t>
            </a:r>
            <a:r>
              <a:rPr lang="he-IL" sz="24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או</a:t>
            </a:r>
            <a:r>
              <a:rPr lang="he-IL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שירות כאמור בין עוסק לאדם שאינו קרובו.</a:t>
            </a:r>
          </a:p>
          <a:p>
            <a:pPr marL="903288" lvl="1" indent="-446088" algn="just" rtl="1">
              <a:spcBef>
                <a:spcPts val="6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עסקאות שדווחו על ידי הקונה לפי סעיפים 20 </a:t>
            </a:r>
            <a:r>
              <a:rPr lang="he-IL" sz="2400" b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או</a:t>
            </a:r>
            <a:r>
              <a:rPr lang="he-IL" sz="2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21 לחוק מע"מ </a:t>
            </a:r>
            <a:r>
              <a:rPr lang="he-IL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(חיוב הקונה בתשלום המס). </a:t>
            </a:r>
          </a:p>
        </p:txBody>
      </p:sp>
      <p:sp>
        <p:nvSpPr>
          <p:cNvPr id="7" name="לחצן פעולה: התחלה 1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C68ED0BB-138C-46F0-8BED-ED8C4A3F55F3}"/>
              </a:ext>
            </a:extLst>
          </p:cNvPr>
          <p:cNvSpPr/>
          <p:nvPr/>
        </p:nvSpPr>
        <p:spPr>
          <a:xfrm>
            <a:off x="9216736" y="2580259"/>
            <a:ext cx="490303" cy="318804"/>
          </a:xfrm>
          <a:prstGeom prst="actionButtonBeginning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09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D2FA8619-CDE1-4814-8694-12D5769BE323}"/>
              </a:ext>
            </a:extLst>
          </p:cNvPr>
          <p:cNvSpPr/>
          <p:nvPr/>
        </p:nvSpPr>
        <p:spPr>
          <a:xfrm>
            <a:off x="685800" y="190500"/>
            <a:ext cx="1132332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4000" b="1" i="0" u="none" strike="noStrike" kern="1200" cap="none" spc="0" normalizeH="0" baseline="0" noProof="0" dirty="0">
              <a:ln>
                <a:noFill/>
              </a:ln>
              <a:solidFill>
                <a:srgbClr val="00599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082B0874-9A1C-4DD8-808B-0A0B89D1BB46}"/>
              </a:ext>
            </a:extLst>
          </p:cNvPr>
          <p:cNvSpPr/>
          <p:nvPr/>
        </p:nvSpPr>
        <p:spPr>
          <a:xfrm>
            <a:off x="213360" y="1403350"/>
            <a:ext cx="11559540" cy="4051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599D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2D5E385-EAD3-425E-B34F-762B14DDF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1157E-26D9-4162-BD50-D17CAF9A408B}" type="slidenum"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x-none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39265843-A0C9-49EB-B742-71D2BCDD2853}"/>
              </a:ext>
            </a:extLst>
          </p:cNvPr>
          <p:cNvSpPr/>
          <p:nvPr/>
        </p:nvSpPr>
        <p:spPr>
          <a:xfrm>
            <a:off x="1564574" y="228208"/>
            <a:ext cx="9823862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/>
            <a:r>
              <a:rPr lang="he-IL" sz="3600" b="1" dirty="0">
                <a:solidFill>
                  <a:srgbClr val="00599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הגדרות</a:t>
            </a:r>
            <a:endParaRPr kumimoji="0" lang="he-IL" sz="3600" b="1" i="0" u="none" strike="noStrike" kern="1200" cap="none" spc="0" normalizeH="0" baseline="0" noProof="0" dirty="0">
              <a:ln>
                <a:noFill/>
              </a:ln>
              <a:solidFill>
                <a:srgbClr val="00599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ABEBAFD3-ED35-49E7-BADD-5099F8D45C8B}"/>
              </a:ext>
            </a:extLst>
          </p:cNvPr>
          <p:cNvSpPr/>
          <p:nvPr/>
        </p:nvSpPr>
        <p:spPr>
          <a:xfrm>
            <a:off x="820882" y="1454726"/>
            <a:ext cx="10494819" cy="51504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just" rtl="1">
              <a:spcBef>
                <a:spcPts val="1200"/>
              </a:spcBef>
              <a:spcAft>
                <a:spcPts val="600"/>
              </a:spcAft>
              <a:buClr>
                <a:srgbClr val="00599D"/>
              </a:buClr>
            </a:pPr>
            <a:r>
              <a:rPr lang="he-IL" sz="2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"מחזור עסקאות </a:t>
            </a:r>
            <a:r>
              <a:rPr lang="he-IL" sz="2800" b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בתקופת הבסיס</a:t>
            </a:r>
            <a:r>
              <a:rPr lang="he-IL" sz="2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</a:t>
            </a:r>
            <a:r>
              <a:rPr lang="he-IL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627063" lvl="0" indent="-446088" algn="just" rtl="1">
              <a:spcBef>
                <a:spcPts val="12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חד חודשי – </a:t>
            </a: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אוקטובר 2022 </a:t>
            </a:r>
            <a:r>
              <a:rPr lang="he-IL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(כולל עוסק פטור ומלכ"ר זכאי).</a:t>
            </a:r>
          </a:p>
          <a:p>
            <a:pPr marL="627063" lvl="0" indent="-446088" algn="just" rtl="1">
              <a:spcBef>
                <a:spcPts val="12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דו חודשי – </a:t>
            </a: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ספטמבר אוקטובר 2022.</a:t>
            </a:r>
          </a:p>
          <a:p>
            <a:pPr marL="627063" lvl="0" indent="-446088" algn="just" rtl="1">
              <a:spcBef>
                <a:spcPts val="12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עוסק שמדווח על בסיס מזומן – </a:t>
            </a:r>
          </a:p>
          <a:p>
            <a:pPr marL="1084263" lvl="1" indent="-446088" algn="just" rtl="1">
              <a:spcBef>
                <a:spcPts val="6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למדווחים </a:t>
            </a:r>
            <a:r>
              <a:rPr lang="he-IL" sz="2000" u="sng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חד</a:t>
            </a:r>
            <a:r>
              <a:rPr lang="he-IL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חודשי, </a:t>
            </a:r>
            <a:r>
              <a:rPr lang="he-IL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מחזור עסקאות בחודש </a:t>
            </a:r>
            <a:r>
              <a:rPr lang="he-IL" sz="20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נובמבר 2022.</a:t>
            </a:r>
            <a:endParaRPr lang="he-IL" sz="200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4263" lvl="1" indent="-446088" algn="just" rtl="1">
              <a:spcBef>
                <a:spcPts val="6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למדווחים </a:t>
            </a:r>
            <a:r>
              <a:rPr lang="he-IL" sz="2000" u="sng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דו</a:t>
            </a:r>
            <a:r>
              <a:rPr lang="he-IL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חודשי,</a:t>
            </a:r>
            <a:r>
              <a:rPr lang="he-IL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מחזור עסקאות בחודשים </a:t>
            </a:r>
            <a:r>
              <a:rPr lang="he-IL" sz="20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נובמבר-דצמבר 2022</a:t>
            </a:r>
            <a:r>
              <a:rPr lang="he-IL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627063" lvl="0" indent="-446088" algn="just" rtl="1">
              <a:spcBef>
                <a:spcPts val="12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קבלן ביצוע – </a:t>
            </a: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ינואר 2023 עד ספטמבר 2023 מחולק במספר חודשי הפעילות.</a:t>
            </a:r>
          </a:p>
          <a:p>
            <a:pPr marL="627063" lvl="0" indent="-446088" algn="just" rtl="1">
              <a:spcBef>
                <a:spcPts val="12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חקלאות – </a:t>
            </a: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ספטמבר עד דצמבר 2022.</a:t>
            </a:r>
          </a:p>
          <a:p>
            <a:pPr marL="627063" lvl="0" indent="-446088" algn="just" rtl="1">
              <a:spcBef>
                <a:spcPts val="12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קיימים חריגים לגבי </a:t>
            </a:r>
            <a:r>
              <a:rPr lang="he-IL" sz="2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עסקים שנפתחו לאחר 1.9.2023</a:t>
            </a: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he-IL" sz="280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768092"/>
      </p:ext>
    </p:extLst>
  </p:cSld>
  <p:clrMapOvr>
    <a:masterClrMapping/>
  </p:clrMapOvr>
</p:sld>
</file>

<file path=ppt/theme/theme1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42701</TotalTime>
  <Words>2217</Words>
  <Application>Microsoft Office PowerPoint</Application>
  <PresentationFormat>מסך רחב</PresentationFormat>
  <Paragraphs>279</Paragraphs>
  <Slides>30</Slides>
  <Notes>23</Notes>
  <HiddenSlides>0</HiddenSlides>
  <MMClips>0</MMClips>
  <ScaleCrop>false</ScaleCrop>
  <HeadingPairs>
    <vt:vector size="8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30</vt:i4>
      </vt:variant>
    </vt:vector>
  </HeadingPairs>
  <TitlesOfParts>
    <vt:vector size="38" baseType="lpstr">
      <vt:lpstr>Arial</vt:lpstr>
      <vt:lpstr>Calibri</vt:lpstr>
      <vt:lpstr>David</vt:lpstr>
      <vt:lpstr>Open Sans</vt:lpstr>
      <vt:lpstr>Segoe UI</vt:lpstr>
      <vt:lpstr>Times New Roman</vt:lpstr>
      <vt:lpstr>1_ערכת נושא Office</vt:lpstr>
      <vt:lpstr>Document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Nitzan P</dc:creator>
  <cp:lastModifiedBy>אמיר דהן</cp:lastModifiedBy>
  <cp:revision>1378</cp:revision>
  <cp:lastPrinted>2023-11-26T12:30:09Z</cp:lastPrinted>
  <dcterms:created xsi:type="dcterms:W3CDTF">2019-03-23T12:59:43Z</dcterms:created>
  <dcterms:modified xsi:type="dcterms:W3CDTF">2023-12-05T16:38:05Z</dcterms:modified>
</cp:coreProperties>
</file>