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 />
  <Relationship Id="rId2" Type="http://schemas.openxmlformats.org/package/2006/relationships/metadata/core-properties" Target="docProps/core.xml" />
  <Relationship Id="rId1" Type="http://schemas.openxmlformats.org/officeDocument/2006/relationships/officeDocument" Target="ppt/presentation.xml" 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3" r:id="rId1"/>
  </p:sldMasterIdLst>
  <p:notesMasterIdLst>
    <p:notesMasterId r:id="rId12"/>
  </p:notesMasterIdLst>
  <p:handoutMasterIdLst>
    <p:handoutMasterId r:id="rId13"/>
  </p:handoutMasterIdLst>
  <p:sldIdLst>
    <p:sldId id="256" r:id="rId2"/>
    <p:sldId id="1218" r:id="rId3"/>
    <p:sldId id="1220" r:id="rId4"/>
    <p:sldId id="1222" r:id="rId5"/>
    <p:sldId id="1221" r:id="rId6"/>
    <p:sldId id="1228" r:id="rId7"/>
    <p:sldId id="1229" r:id="rId8"/>
    <p:sldId id="1224" r:id="rId9"/>
    <p:sldId id="1226" r:id="rId10"/>
    <p:sldId id="1230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דן נימני" initials="דנ" lastIdx="1" clrIdx="3">
    <p:extLst>
      <p:ext uri="{19B8F6BF-5375-455C-9EA6-DF929625EA0E}">
        <p15:presenceInfo xmlns:p15="http://schemas.microsoft.com/office/powerpoint/2012/main" userId="S-1-5-21-4095300847-3676161812-2035912457-92187" providerId="AD"/>
      </p:ext>
    </p:extLst>
  </p:cmAuthor>
  <p:cmAuthor id="2" name="איליה כץ" initials="אכ" lastIdx="1" clrIdx="1">
    <p:extLst>
      <p:ext uri="{19B8F6BF-5375-455C-9EA6-DF929625EA0E}">
        <p15:presenceInfo xmlns:p15="http://schemas.microsoft.com/office/powerpoint/2012/main" userId="S-1-5-21-4095300847-3676161812-2035912457-32056" providerId="AD"/>
      </p:ext>
    </p:extLst>
  </p:cmAuthor>
  <p:cmAuthor id="3" name="יעל אגמון" initials="יא" lastIdx="2" clrIdx="2">
    <p:extLst>
      <p:ext uri="{19B8F6BF-5375-455C-9EA6-DF929625EA0E}">
        <p15:presenceInfo xmlns:p15="http://schemas.microsoft.com/office/powerpoint/2012/main" userId="S-1-5-21-4095300847-3676161812-2035912457-353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1120"/>
    <a:srgbClr val="7AC8C4"/>
    <a:srgbClr val="CCECFF"/>
    <a:srgbClr val="4D4D4D"/>
    <a:srgbClr val="FFFFFF"/>
    <a:srgbClr val="F8AD3A"/>
    <a:srgbClr val="FFD966"/>
    <a:srgbClr val="13826E"/>
    <a:srgbClr val="2EC1A8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81" autoAdjust="0"/>
    <p:restoredTop sz="86760" autoAdjust="0"/>
  </p:normalViewPr>
  <p:slideViewPr>
    <p:cSldViewPr snapToGrid="0">
      <p:cViewPr varScale="1">
        <p:scale>
          <a:sx n="99" d="100"/>
          <a:sy n="99" d="100"/>
        </p:scale>
        <p:origin x="1356" y="90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&#65279;<?xml version="1.0" encoding="utf-8" standalone="yes"?>
<Relationships xmlns="http://schemas.openxmlformats.org/package/2006/relationships">
  <Relationship Id="rId8" Type="http://schemas.openxmlformats.org/officeDocument/2006/relationships/slide" Target="slides/slide7.xml" />
  <Relationship Id="rId13" Type="http://schemas.openxmlformats.org/officeDocument/2006/relationships/handoutMaster" Target="handoutMasters/handoutMaster1.xml" />
  <Relationship Id="rId18" Type="http://schemas.openxmlformats.org/officeDocument/2006/relationships/tableStyles" Target="tableStyles.xml" />
  <Relationship Id="rId3" Type="http://schemas.openxmlformats.org/officeDocument/2006/relationships/slide" Target="slides/slide2.xml" />
  <Relationship Id="rId7" Type="http://schemas.openxmlformats.org/officeDocument/2006/relationships/slide" Target="slides/slide6.xml" />
  <Relationship Id="rId12" Type="http://schemas.openxmlformats.org/officeDocument/2006/relationships/notesMaster" Target="notesMasters/notesMaster1.xml" />
  <Relationship Id="rId17" Type="http://schemas.openxmlformats.org/officeDocument/2006/relationships/theme" Target="theme/theme1.xml" />
  <Relationship Id="rId2" Type="http://schemas.openxmlformats.org/officeDocument/2006/relationships/slide" Target="slides/slide1.xml" />
  <Relationship Id="rId16" Type="http://schemas.openxmlformats.org/officeDocument/2006/relationships/viewProps" Target="viewProps.xml" />
  <Relationship Id="rId1" Type="http://schemas.openxmlformats.org/officeDocument/2006/relationships/slideMaster" Target="slideMasters/slideMaster1.xml" />
  <Relationship Id="rId6" Type="http://schemas.openxmlformats.org/officeDocument/2006/relationships/slide" Target="slides/slide5.xml" />
  <Relationship Id="rId11" Type="http://schemas.openxmlformats.org/officeDocument/2006/relationships/slide" Target="slides/slide10.xml" />
  <Relationship Id="rId5" Type="http://schemas.openxmlformats.org/officeDocument/2006/relationships/slide" Target="slides/slide4.xml" />
  <Relationship Id="rId15" Type="http://schemas.openxmlformats.org/officeDocument/2006/relationships/presProps" Target="presProps.xml" />
  <Relationship Id="rId10" Type="http://schemas.openxmlformats.org/officeDocument/2006/relationships/slide" Target="slides/slide9.xml" />
  <Relationship Id="rId4" Type="http://schemas.openxmlformats.org/officeDocument/2006/relationships/slide" Target="slides/slide3.xml" />
  <Relationship Id="rId9" Type="http://schemas.openxmlformats.org/officeDocument/2006/relationships/slide" Target="slides/slide8.xml" />
  <Relationship Id="rId14" Type="http://schemas.openxmlformats.org/officeDocument/2006/relationships/commentAuthors" Target="commentAuthors.xml" />
</Relationships>
</file>

<file path=ppt/handoutMasters/_rels/handoutMaster1.xml.rels>&#65279;<?xml version="1.0" encoding="utf-8" standalone="yes"?>
<Relationships xmlns="http://schemas.openxmlformats.org/package/2006/relationships">
  <Relationship Id="rId1" Type="http://schemas.openxmlformats.org/officeDocument/2006/relationships/theme" Target="../theme/theme3.xml" />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8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8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1BB604-C439-4A35-A2E6-4A1021A639C7}" type="datetimeFigureOut">
              <a:rPr lang="he-IL" smtClean="0"/>
              <a:t>כ"ב/כסלו/תשפ"ד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5" y="9429757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9757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FC819A-1B7F-473A-A25A-922472789B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9503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
<Relationships xmlns="http://schemas.openxmlformats.org/package/2006/relationships">
  <Relationship Id="rId1" Type="http://schemas.openxmlformats.org/officeDocument/2006/relationships/theme" Target="../theme/theme2.xml" />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22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27EA83-B676-4FEA-BEC0-5C77DA087557}" type="datetimeFigureOut">
              <a:rPr lang="he-IL" smtClean="0"/>
              <a:t>כ"ב/כסלו/תשפ"ד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22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94A4A3-4A9D-4CA9-A1D2-D469E6B8F3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283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2.xml" />
  <Relationship Id="rId1" Type="http://schemas.openxmlformats.org/officeDocument/2006/relationships/notesMaster" Target="../notesMasters/notesMaster1.xml" />
</Relationships>
</file>

<file path=ppt/notesSlides/_rels/notesSlide2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3.xml" />
  <Relationship Id="rId1" Type="http://schemas.openxmlformats.org/officeDocument/2006/relationships/notesMaster" Target="../notesMasters/notesMaster1.xml" />
</Relationships>
</file>

<file path=ppt/notesSlides/_rels/notesSlide3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4.xml" />
  <Relationship Id="rId1" Type="http://schemas.openxmlformats.org/officeDocument/2006/relationships/notesMaster" Target="../notesMasters/notesMaster1.xml" />
</Relationships>
</file>

<file path=ppt/notesSlides/_rels/notesSlide4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5.xml" />
  <Relationship Id="rId1" Type="http://schemas.openxmlformats.org/officeDocument/2006/relationships/notesMaster" Target="../notesMasters/notesMaster1.xml" />
</Relationships>
</file>

<file path=ppt/notesSlides/_rels/notesSlide5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6.xml" />
  <Relationship Id="rId1" Type="http://schemas.openxmlformats.org/officeDocument/2006/relationships/notesMaster" Target="../notesMasters/notesMaster1.xml" />
</Relationships>
</file>

<file path=ppt/notesSlides/_rels/notesSlide6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7.xml" />
  <Relationship Id="rId1" Type="http://schemas.openxmlformats.org/officeDocument/2006/relationships/notesMaster" Target="../notesMasters/notesMaster1.xml" />
</Relationships>
</file>

<file path=ppt/notesSlides/_rels/notesSlide7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8.xml" />
  <Relationship Id="rId1" Type="http://schemas.openxmlformats.org/officeDocument/2006/relationships/notesMaster" Target="../notesMasters/notesMaster1.xml" />
</Relationships>
</file>

<file path=ppt/notesSlides/_rels/notesSlide8.xml.rels>&#65279;<?xml version="1.0" encoding="utf-8" standalone="yes"?>
<Relationships xmlns="http://schemas.openxmlformats.org/package/2006/relationships">
  <Relationship Id="rId2" Type="http://schemas.openxmlformats.org/officeDocument/2006/relationships/slide" Target="../slides/slide9.xml" />
  <Relationship Id="rId1" Type="http://schemas.openxmlformats.org/officeDocument/2006/relationships/notesMaster" Target="../notesMasters/notesMaster1.xml" />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267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799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514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189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726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090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51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29E1A-89B2-4653-BD3A-ABBBCC058F7F}" type="slidenum">
              <a:rPr kumimoji="0" lang="x-non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x-non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832883"/>
      </p:ext>
    </p:extLst>
  </p:cSld>
  <p:clrMapOvr>
    <a:masterClrMapping/>
  </p:clrMapOvr>
</p:notes>
</file>

<file path=ppt/slideLayouts/_rels/slideLayout1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1.png" />
  <Relationship Id="rId1" Type="http://schemas.openxmlformats.org/officeDocument/2006/relationships/slideMaster" Target="../slideMasters/slideMaster1.xml" />
</Relationships>
</file>

<file path=ppt/slideLayouts/_rels/slideLayout2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2.png" />
  <Relationship Id="rId1" Type="http://schemas.openxmlformats.org/officeDocument/2006/relationships/slideMaster" Target="../slideMasters/slideMaster1.xml" />
</Relationships>
</file>

<file path=ppt/slideLayouts/_rels/slideLayout3.xml.rels>&#65279;<?xml version="1.0" encoding="utf-8" standalone="yes"?>
<Relationships xmlns="http://schemas.openxmlformats.org/package/2006/relationships">
  <Relationship Id="rId2" Type="http://schemas.openxmlformats.org/officeDocument/2006/relationships/image" Target="../media/image2.png" />
  <Relationship Id="rId1" Type="http://schemas.openxmlformats.org/officeDocument/2006/relationships/slideMaster" Target="../slideMasters/slideMaster1.xml" />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תוצאת תמונה עבור רשות המיסים">
            <a:extLst>
              <a:ext uri="{FF2B5EF4-FFF2-40B4-BE49-F238E27FC236}">
                <a16:creationId xmlns:a16="http://schemas.microsoft.com/office/drawing/2014/main" id="{8F6B3ADA-C9C0-4A7F-8114-47F0D23DC5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485" y="623825"/>
            <a:ext cx="1291030" cy="116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" name="קבוצה 59">
            <a:extLst>
              <a:ext uri="{FF2B5EF4-FFF2-40B4-BE49-F238E27FC236}">
                <a16:creationId xmlns:a16="http://schemas.microsoft.com/office/drawing/2014/main" id="{ADC68A47-9FFB-4372-8A09-1E10A0923380}"/>
              </a:ext>
            </a:extLst>
          </p:cNvPr>
          <p:cNvGrpSpPr/>
          <p:nvPr userDrawn="1"/>
        </p:nvGrpSpPr>
        <p:grpSpPr>
          <a:xfrm>
            <a:off x="10382182" y="4934070"/>
            <a:ext cx="1701437" cy="1855464"/>
            <a:chOff x="10382182" y="4934070"/>
            <a:chExt cx="1701437" cy="1855464"/>
          </a:xfrm>
        </p:grpSpPr>
        <p:sp>
          <p:nvSpPr>
            <p:cNvPr id="57" name="צורה חופשית: צורה 56">
              <a:extLst>
                <a:ext uri="{FF2B5EF4-FFF2-40B4-BE49-F238E27FC236}">
                  <a16:creationId xmlns:a16="http://schemas.microsoft.com/office/drawing/2014/main" id="{59126EB8-6634-42EE-AFA4-8D9AEA3272A1}"/>
                </a:ext>
              </a:extLst>
            </p:cNvPr>
            <p:cNvSpPr/>
            <p:nvPr/>
          </p:nvSpPr>
          <p:spPr>
            <a:xfrm rot="7200000">
              <a:off x="11049493" y="5106879"/>
              <a:ext cx="1206935" cy="861317"/>
            </a:xfrm>
            <a:custGeom>
              <a:avLst/>
              <a:gdLst>
                <a:gd name="connsiteX0" fmla="*/ 52621 w 1206935"/>
                <a:gd name="connsiteY0" fmla="*/ 269140 h 861317"/>
                <a:gd name="connsiteX1" fmla="*/ 4973 w 1206935"/>
                <a:gd name="connsiteY1" fmla="*/ 170228 h 861317"/>
                <a:gd name="connsiteX2" fmla="*/ 0 w 1206935"/>
                <a:gd name="connsiteY2" fmla="*/ 156641 h 861317"/>
                <a:gd name="connsiteX3" fmla="*/ 271310 w 1206935"/>
                <a:gd name="connsiteY3" fmla="*/ 0 h 861317"/>
                <a:gd name="connsiteX4" fmla="*/ 303412 w 1206935"/>
                <a:gd name="connsiteY4" fmla="*/ 118842 h 861317"/>
                <a:gd name="connsiteX5" fmla="*/ 1138239 w 1206935"/>
                <a:gd name="connsiteY5" fmla="*/ 838327 h 861317"/>
                <a:gd name="connsiteX6" fmla="*/ 1206935 w 1206935"/>
                <a:gd name="connsiteY6" fmla="*/ 848812 h 861317"/>
                <a:gd name="connsiteX7" fmla="*/ 1163275 w 1206935"/>
                <a:gd name="connsiteY7" fmla="*/ 855476 h 861317"/>
                <a:gd name="connsiteX8" fmla="*/ 1047582 w 1206935"/>
                <a:gd name="connsiteY8" fmla="*/ 861317 h 861317"/>
                <a:gd name="connsiteX9" fmla="*/ 52621 w 1206935"/>
                <a:gd name="connsiteY9" fmla="*/ 269140 h 861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935" h="861317">
                  <a:moveTo>
                    <a:pt x="52621" y="269140"/>
                  </a:moveTo>
                  <a:cubicBezTo>
                    <a:pt x="35201" y="237073"/>
                    <a:pt x="19287" y="204071"/>
                    <a:pt x="4973" y="170228"/>
                  </a:cubicBezTo>
                  <a:lnTo>
                    <a:pt x="0" y="156641"/>
                  </a:lnTo>
                  <a:lnTo>
                    <a:pt x="271310" y="0"/>
                  </a:lnTo>
                  <a:lnTo>
                    <a:pt x="303412" y="118842"/>
                  </a:lnTo>
                  <a:cubicBezTo>
                    <a:pt x="436669" y="482787"/>
                    <a:pt x="751524" y="759194"/>
                    <a:pt x="1138239" y="838327"/>
                  </a:cubicBezTo>
                  <a:lnTo>
                    <a:pt x="1206935" y="848812"/>
                  </a:lnTo>
                  <a:lnTo>
                    <a:pt x="1163275" y="855476"/>
                  </a:lnTo>
                  <a:cubicBezTo>
                    <a:pt x="1125236" y="859339"/>
                    <a:pt x="1086640" y="861317"/>
                    <a:pt x="1047582" y="861317"/>
                  </a:cubicBezTo>
                  <a:cubicBezTo>
                    <a:pt x="617944" y="861317"/>
                    <a:pt x="244233" y="621867"/>
                    <a:pt x="52621" y="269140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9" name="צורה חופשית: צורה 58">
              <a:extLst>
                <a:ext uri="{FF2B5EF4-FFF2-40B4-BE49-F238E27FC236}">
                  <a16:creationId xmlns:a16="http://schemas.microsoft.com/office/drawing/2014/main" id="{ABD060AE-FD6A-4B48-8956-51CE647BA994}"/>
                </a:ext>
              </a:extLst>
            </p:cNvPr>
            <p:cNvSpPr/>
            <p:nvPr userDrawn="1"/>
          </p:nvSpPr>
          <p:spPr>
            <a:xfrm rot="20700000">
              <a:off x="10382182" y="5927963"/>
              <a:ext cx="1235290" cy="861571"/>
            </a:xfrm>
            <a:custGeom>
              <a:avLst/>
              <a:gdLst>
                <a:gd name="connsiteX0" fmla="*/ 1235290 w 1235290"/>
                <a:gd name="connsiteY0" fmla="*/ 12505 h 861571"/>
                <a:gd name="connsiteX1" fmla="*/ 1166599 w 1235290"/>
                <a:gd name="connsiteY1" fmla="*/ 22987 h 861571"/>
                <a:gd name="connsiteX2" fmla="*/ 302304 w 1235290"/>
                <a:gd name="connsiteY2" fmla="*/ 835218 h 861571"/>
                <a:gd name="connsiteX3" fmla="*/ 296396 w 1235290"/>
                <a:gd name="connsiteY3" fmla="*/ 861571 h 861571"/>
                <a:gd name="connsiteX4" fmla="*/ 0 w 1235290"/>
                <a:gd name="connsiteY4" fmla="*/ 782152 h 861571"/>
                <a:gd name="connsiteX5" fmla="*/ 33331 w 1235290"/>
                <a:gd name="connsiteY5" fmla="*/ 691088 h 861571"/>
                <a:gd name="connsiteX6" fmla="*/ 1075943 w 1235290"/>
                <a:gd name="connsiteY6" fmla="*/ 0 h 861571"/>
                <a:gd name="connsiteX7" fmla="*/ 1191636 w 1235290"/>
                <a:gd name="connsiteY7" fmla="*/ 5842 h 86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5290" h="861571">
                  <a:moveTo>
                    <a:pt x="1235290" y="12505"/>
                  </a:moveTo>
                  <a:lnTo>
                    <a:pt x="1166599" y="22987"/>
                  </a:lnTo>
                  <a:cubicBezTo>
                    <a:pt x="747657" y="108715"/>
                    <a:pt x="413051" y="425965"/>
                    <a:pt x="302304" y="835218"/>
                  </a:cubicBezTo>
                  <a:lnTo>
                    <a:pt x="296396" y="861571"/>
                  </a:lnTo>
                  <a:lnTo>
                    <a:pt x="0" y="782152"/>
                  </a:lnTo>
                  <a:lnTo>
                    <a:pt x="33331" y="691088"/>
                  </a:lnTo>
                  <a:cubicBezTo>
                    <a:pt x="205107" y="284964"/>
                    <a:pt x="607246" y="0"/>
                    <a:pt x="1075943" y="0"/>
                  </a:cubicBezTo>
                  <a:cubicBezTo>
                    <a:pt x="1115001" y="0"/>
                    <a:pt x="1153597" y="1979"/>
                    <a:pt x="1191636" y="5842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69" name="קבוצה 68">
            <a:extLst>
              <a:ext uri="{FF2B5EF4-FFF2-40B4-BE49-F238E27FC236}">
                <a16:creationId xmlns:a16="http://schemas.microsoft.com/office/drawing/2014/main" id="{E27A11B1-31CD-4A28-96D2-975C8B6A58A9}"/>
              </a:ext>
            </a:extLst>
          </p:cNvPr>
          <p:cNvGrpSpPr/>
          <p:nvPr userDrawn="1"/>
        </p:nvGrpSpPr>
        <p:grpSpPr>
          <a:xfrm>
            <a:off x="-698199" y="-406778"/>
            <a:ext cx="2599291" cy="2570960"/>
            <a:chOff x="-698199" y="-406778"/>
            <a:chExt cx="2599291" cy="2570960"/>
          </a:xfrm>
        </p:grpSpPr>
        <p:sp>
          <p:nvSpPr>
            <p:cNvPr id="63" name="צורה חופשית: צורה 62">
              <a:extLst>
                <a:ext uri="{FF2B5EF4-FFF2-40B4-BE49-F238E27FC236}">
                  <a16:creationId xmlns:a16="http://schemas.microsoft.com/office/drawing/2014/main" id="{4D6710E9-95E9-4409-BDB7-51CA4AA8CBD7}"/>
                </a:ext>
              </a:extLst>
            </p:cNvPr>
            <p:cNvSpPr/>
            <p:nvPr userDrawn="1"/>
          </p:nvSpPr>
          <p:spPr>
            <a:xfrm rot="7200000">
              <a:off x="-97025" y="-1007952"/>
              <a:ext cx="1048636" cy="2250984"/>
            </a:xfrm>
            <a:custGeom>
              <a:avLst/>
              <a:gdLst>
                <a:gd name="connsiteX0" fmla="*/ 158436 w 1048636"/>
                <a:gd name="connsiteY0" fmla="*/ 713914 h 2250984"/>
                <a:gd name="connsiteX1" fmla="*/ 0 w 1048636"/>
                <a:gd name="connsiteY1" fmla="*/ 439493 h 2250984"/>
                <a:gd name="connsiteX2" fmla="*/ 89170 w 1048636"/>
                <a:gd name="connsiteY2" fmla="*/ 331418 h 2250984"/>
                <a:gd name="connsiteX3" fmla="*/ 889283 w 1048636"/>
                <a:gd name="connsiteY3" fmla="*/ 0 h 2250984"/>
                <a:gd name="connsiteX4" fmla="*/ 1004976 w 1048636"/>
                <a:gd name="connsiteY4" fmla="*/ 5842 h 2250984"/>
                <a:gd name="connsiteX5" fmla="*/ 1048630 w 1048636"/>
                <a:gd name="connsiteY5" fmla="*/ 12504 h 2250984"/>
                <a:gd name="connsiteX6" fmla="*/ 979940 w 1048636"/>
                <a:gd name="connsiteY6" fmla="*/ 22988 h 2250984"/>
                <a:gd name="connsiteX7" fmla="*/ 226366 w 1048636"/>
                <a:gd name="connsiteY7" fmla="*/ 568303 h 2250984"/>
                <a:gd name="connsiteX8" fmla="*/ 1045865 w 1048636"/>
                <a:gd name="connsiteY8" fmla="*/ 2250984 h 2250984"/>
                <a:gd name="connsiteX9" fmla="*/ 1045329 w 1048636"/>
                <a:gd name="connsiteY9" fmla="*/ 2250057 h 2250984"/>
                <a:gd name="connsiteX10" fmla="*/ 1048636 w 1048636"/>
                <a:gd name="connsiteY10" fmla="*/ 2250561 h 225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8636" h="2250984">
                  <a:moveTo>
                    <a:pt x="158436" y="713914"/>
                  </a:moveTo>
                  <a:lnTo>
                    <a:pt x="0" y="439493"/>
                  </a:lnTo>
                  <a:lnTo>
                    <a:pt x="89170" y="331418"/>
                  </a:lnTo>
                  <a:cubicBezTo>
                    <a:pt x="293936" y="126651"/>
                    <a:pt x="576819" y="0"/>
                    <a:pt x="889283" y="0"/>
                  </a:cubicBezTo>
                  <a:cubicBezTo>
                    <a:pt x="928341" y="0"/>
                    <a:pt x="966937" y="1979"/>
                    <a:pt x="1004976" y="5842"/>
                  </a:cubicBezTo>
                  <a:lnTo>
                    <a:pt x="1048630" y="12504"/>
                  </a:lnTo>
                  <a:lnTo>
                    <a:pt x="979940" y="22988"/>
                  </a:lnTo>
                  <a:cubicBezTo>
                    <a:pt x="657677" y="88932"/>
                    <a:pt x="385318" y="291872"/>
                    <a:pt x="226366" y="568303"/>
                  </a:cubicBezTo>
                  <a:close/>
                  <a:moveTo>
                    <a:pt x="1045865" y="2250984"/>
                  </a:moveTo>
                  <a:lnTo>
                    <a:pt x="1045329" y="2250057"/>
                  </a:lnTo>
                  <a:lnTo>
                    <a:pt x="1048636" y="2250561"/>
                  </a:ln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8" name="צורה חופשית: צורה 67">
              <a:extLst>
                <a:ext uri="{FF2B5EF4-FFF2-40B4-BE49-F238E27FC236}">
                  <a16:creationId xmlns:a16="http://schemas.microsoft.com/office/drawing/2014/main" id="{32363CA2-6A91-458C-89E8-3D5E289DF769}"/>
                </a:ext>
              </a:extLst>
            </p:cNvPr>
            <p:cNvSpPr/>
            <p:nvPr userDrawn="1"/>
          </p:nvSpPr>
          <p:spPr>
            <a:xfrm rot="14400000">
              <a:off x="208439" y="246730"/>
              <a:ext cx="1290884" cy="2094423"/>
            </a:xfrm>
            <a:custGeom>
              <a:avLst/>
              <a:gdLst>
                <a:gd name="connsiteX0" fmla="*/ 1290884 w 1290884"/>
                <a:gd name="connsiteY0" fmla="*/ 2081917 h 2094423"/>
                <a:gd name="connsiteX1" fmla="*/ 1247224 w 1290884"/>
                <a:gd name="connsiteY1" fmla="*/ 2088581 h 2094423"/>
                <a:gd name="connsiteX2" fmla="*/ 1131531 w 1290884"/>
                <a:gd name="connsiteY2" fmla="*/ 2094423 h 2094423"/>
                <a:gd name="connsiteX3" fmla="*/ 0 w 1290884"/>
                <a:gd name="connsiteY3" fmla="*/ 962890 h 2094423"/>
                <a:gd name="connsiteX4" fmla="*/ 498881 w 1290884"/>
                <a:gd name="connsiteY4" fmla="*/ 24604 h 2094423"/>
                <a:gd name="connsiteX5" fmla="*/ 539380 w 1290884"/>
                <a:gd name="connsiteY5" fmla="*/ 0 h 2094423"/>
                <a:gd name="connsiteX6" fmla="*/ 716234 w 1290884"/>
                <a:gd name="connsiteY6" fmla="*/ 102106 h 2094423"/>
                <a:gd name="connsiteX7" fmla="*/ 709728 w 1290884"/>
                <a:gd name="connsiteY7" fmla="*/ 107282 h 2094423"/>
                <a:gd name="connsiteX8" fmla="*/ 318700 w 1290884"/>
                <a:gd name="connsiteY8" fmla="*/ 962888 h 2094423"/>
                <a:gd name="connsiteX9" fmla="*/ 1222188 w 1290884"/>
                <a:gd name="connsiteY9" fmla="*/ 2071433 h 2094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0884" h="2094423">
                  <a:moveTo>
                    <a:pt x="1290884" y="2081917"/>
                  </a:moveTo>
                  <a:lnTo>
                    <a:pt x="1247224" y="2088581"/>
                  </a:lnTo>
                  <a:cubicBezTo>
                    <a:pt x="1209185" y="2092445"/>
                    <a:pt x="1170589" y="2094423"/>
                    <a:pt x="1131531" y="2094423"/>
                  </a:cubicBezTo>
                  <a:cubicBezTo>
                    <a:pt x="506603" y="2094423"/>
                    <a:pt x="0" y="1587819"/>
                    <a:pt x="0" y="962890"/>
                  </a:cubicBezTo>
                  <a:cubicBezTo>
                    <a:pt x="0" y="572309"/>
                    <a:pt x="197892" y="227949"/>
                    <a:pt x="498881" y="24604"/>
                  </a:cubicBezTo>
                  <a:lnTo>
                    <a:pt x="539380" y="0"/>
                  </a:lnTo>
                  <a:lnTo>
                    <a:pt x="716234" y="102106"/>
                  </a:lnTo>
                  <a:lnTo>
                    <a:pt x="709728" y="107282"/>
                  </a:lnTo>
                  <a:cubicBezTo>
                    <a:pt x="470211" y="314760"/>
                    <a:pt x="318700" y="621130"/>
                    <a:pt x="318700" y="962888"/>
                  </a:cubicBezTo>
                  <a:cubicBezTo>
                    <a:pt x="318700" y="1509701"/>
                    <a:pt x="706567" y="1965922"/>
                    <a:pt x="1222188" y="2071433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5" name="צורה חופשית: צורה 64">
              <a:extLst>
                <a:ext uri="{FF2B5EF4-FFF2-40B4-BE49-F238E27FC236}">
                  <a16:creationId xmlns:a16="http://schemas.microsoft.com/office/drawing/2014/main" id="{A8D4E4F4-5484-4F3B-830D-9CDC2F18DF44}"/>
                </a:ext>
              </a:extLst>
            </p:cNvPr>
            <p:cNvSpPr/>
            <p:nvPr userDrawn="1"/>
          </p:nvSpPr>
          <p:spPr>
            <a:xfrm rot="20700000">
              <a:off x="-12097" y="2083337"/>
              <a:ext cx="278743" cy="80845"/>
            </a:xfrm>
            <a:custGeom>
              <a:avLst/>
              <a:gdLst>
                <a:gd name="connsiteX0" fmla="*/ 278743 w 278743"/>
                <a:gd name="connsiteY0" fmla="*/ 68339 h 80845"/>
                <a:gd name="connsiteX1" fmla="*/ 235083 w 278743"/>
                <a:gd name="connsiteY1" fmla="*/ 75003 h 80845"/>
                <a:gd name="connsiteX2" fmla="*/ 119389 w 278743"/>
                <a:gd name="connsiteY2" fmla="*/ 80845 h 80845"/>
                <a:gd name="connsiteX3" fmla="*/ 0 w 278743"/>
                <a:gd name="connsiteY3" fmla="*/ 68810 h 80845"/>
                <a:gd name="connsiteX4" fmla="*/ 18438 w 278743"/>
                <a:gd name="connsiteY4" fmla="*/ 0 h 80845"/>
                <a:gd name="connsiteX5" fmla="*/ 23185 w 278743"/>
                <a:gd name="connsiteY5" fmla="*/ 2357 h 80845"/>
                <a:gd name="connsiteX6" fmla="*/ 210047 w 278743"/>
                <a:gd name="connsiteY6" fmla="*/ 57855 h 8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743" h="80845">
                  <a:moveTo>
                    <a:pt x="278743" y="68339"/>
                  </a:moveTo>
                  <a:lnTo>
                    <a:pt x="235083" y="75003"/>
                  </a:lnTo>
                  <a:cubicBezTo>
                    <a:pt x="197044" y="78867"/>
                    <a:pt x="158448" y="80845"/>
                    <a:pt x="119389" y="80845"/>
                  </a:cubicBezTo>
                  <a:lnTo>
                    <a:pt x="0" y="68810"/>
                  </a:lnTo>
                  <a:lnTo>
                    <a:pt x="18438" y="0"/>
                  </a:lnTo>
                  <a:lnTo>
                    <a:pt x="23185" y="2357"/>
                  </a:lnTo>
                  <a:cubicBezTo>
                    <a:pt x="83137" y="25998"/>
                    <a:pt x="145594" y="44666"/>
                    <a:pt x="210047" y="57855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43" name="מלבן 42">
            <a:extLst>
              <a:ext uri="{FF2B5EF4-FFF2-40B4-BE49-F238E27FC236}">
                <a16:creationId xmlns:a16="http://schemas.microsoft.com/office/drawing/2014/main" id="{BC600F73-8091-4B9D-98E6-D7B951135E13}"/>
              </a:ext>
            </a:extLst>
          </p:cNvPr>
          <p:cNvSpPr/>
          <p:nvPr userDrawn="1"/>
        </p:nvSpPr>
        <p:spPr>
          <a:xfrm>
            <a:off x="0" y="2593707"/>
            <a:ext cx="12192000" cy="1670587"/>
          </a:xfrm>
          <a:prstGeom prst="rect">
            <a:avLst/>
          </a:prstGeom>
          <a:solidFill>
            <a:srgbClr val="005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4" name="קבוצה 43">
            <a:extLst>
              <a:ext uri="{FF2B5EF4-FFF2-40B4-BE49-F238E27FC236}">
                <a16:creationId xmlns:a16="http://schemas.microsoft.com/office/drawing/2014/main" id="{135DCAF4-69AD-4154-A921-E48D5787F977}"/>
              </a:ext>
            </a:extLst>
          </p:cNvPr>
          <p:cNvGrpSpPr/>
          <p:nvPr userDrawn="1"/>
        </p:nvGrpSpPr>
        <p:grpSpPr>
          <a:xfrm>
            <a:off x="9256451" y="1134359"/>
            <a:ext cx="634862" cy="588538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45" name="צורה חופשית: צורה 44">
              <a:extLst>
                <a:ext uri="{FF2B5EF4-FFF2-40B4-BE49-F238E27FC236}">
                  <a16:creationId xmlns:a16="http://schemas.microsoft.com/office/drawing/2014/main" id="{46BCB453-C865-4607-8986-E4CFFF6EC19B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6" name="צורה חופשית: צורה 45">
              <a:extLst>
                <a:ext uri="{FF2B5EF4-FFF2-40B4-BE49-F238E27FC236}">
                  <a16:creationId xmlns:a16="http://schemas.microsoft.com/office/drawing/2014/main" id="{33360E54-BF93-4D5D-9018-8DE8BA0FFEFD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7" name="צורה חופשית: צורה 46">
              <a:extLst>
                <a:ext uri="{FF2B5EF4-FFF2-40B4-BE49-F238E27FC236}">
                  <a16:creationId xmlns:a16="http://schemas.microsoft.com/office/drawing/2014/main" id="{C2BE8868-9F3D-48C1-9B96-AFAFF5242D7F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F9883BF5-4FD0-4196-B782-C46CAC7707B4}"/>
              </a:ext>
            </a:extLst>
          </p:cNvPr>
          <p:cNvGrpSpPr/>
          <p:nvPr userDrawn="1"/>
        </p:nvGrpSpPr>
        <p:grpSpPr>
          <a:xfrm>
            <a:off x="1400450" y="4738638"/>
            <a:ext cx="614651" cy="569801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49" name="צורה חופשית: צורה 48">
              <a:extLst>
                <a:ext uri="{FF2B5EF4-FFF2-40B4-BE49-F238E27FC236}">
                  <a16:creationId xmlns:a16="http://schemas.microsoft.com/office/drawing/2014/main" id="{F98E8CD1-B750-42E8-B7BD-B6C47B92A880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0" name="צורה חופשית: צורה 49">
              <a:extLst>
                <a:ext uri="{FF2B5EF4-FFF2-40B4-BE49-F238E27FC236}">
                  <a16:creationId xmlns:a16="http://schemas.microsoft.com/office/drawing/2014/main" id="{1D52D21C-EC92-4072-AE0F-82C895FB3977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51" name="צורה חופשית: צורה 50">
              <a:extLst>
                <a:ext uri="{FF2B5EF4-FFF2-40B4-BE49-F238E27FC236}">
                  <a16:creationId xmlns:a16="http://schemas.microsoft.com/office/drawing/2014/main" id="{10546029-0356-491A-BC61-CD7C32F974F0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52" name="מלבן 51">
            <a:extLst>
              <a:ext uri="{FF2B5EF4-FFF2-40B4-BE49-F238E27FC236}">
                <a16:creationId xmlns:a16="http://schemas.microsoft.com/office/drawing/2014/main" id="{E77E45C2-40E1-4D0C-9204-9AF5DDA7101D}"/>
              </a:ext>
            </a:extLst>
          </p:cNvPr>
          <p:cNvSpPr/>
          <p:nvPr userDrawn="1"/>
        </p:nvSpPr>
        <p:spPr>
          <a:xfrm>
            <a:off x="11734800" y="2591510"/>
            <a:ext cx="457200" cy="16756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AFF28C0A-8321-472B-BA1D-01ADD75974A1}"/>
              </a:ext>
            </a:extLst>
          </p:cNvPr>
          <p:cNvSpPr/>
          <p:nvPr userDrawn="1"/>
        </p:nvSpPr>
        <p:spPr>
          <a:xfrm>
            <a:off x="0" y="2591510"/>
            <a:ext cx="457200" cy="16756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8439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תוצאת תמונה עבור רשות המיסים">
            <a:extLst>
              <a:ext uri="{FF2B5EF4-FFF2-40B4-BE49-F238E27FC236}">
                <a16:creationId xmlns:a16="http://schemas.microsoft.com/office/drawing/2014/main" id="{8F6B3ADA-C9C0-4A7F-8114-47F0D23DC5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108" y="6186033"/>
            <a:ext cx="673783" cy="60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D48217D8-A1E7-48F8-8969-C0CF472CC055}"/>
              </a:ext>
            </a:extLst>
          </p:cNvPr>
          <p:cNvGrpSpPr/>
          <p:nvPr userDrawn="1"/>
        </p:nvGrpSpPr>
        <p:grpSpPr>
          <a:xfrm>
            <a:off x="6754551" y="82697"/>
            <a:ext cx="308083" cy="285603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25" name="צורה חופשית: צורה 24">
              <a:extLst>
                <a:ext uri="{FF2B5EF4-FFF2-40B4-BE49-F238E27FC236}">
                  <a16:creationId xmlns:a16="http://schemas.microsoft.com/office/drawing/2014/main" id="{0309FF2A-1CCC-4038-A196-066889D40B62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6" name="צורה חופשית: צורה 25">
              <a:extLst>
                <a:ext uri="{FF2B5EF4-FFF2-40B4-BE49-F238E27FC236}">
                  <a16:creationId xmlns:a16="http://schemas.microsoft.com/office/drawing/2014/main" id="{C78A8541-6E79-43FB-A1D7-5D5F2C79D6DF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7" name="צורה חופשית: צורה 26">
              <a:extLst>
                <a:ext uri="{FF2B5EF4-FFF2-40B4-BE49-F238E27FC236}">
                  <a16:creationId xmlns:a16="http://schemas.microsoft.com/office/drawing/2014/main" id="{8355E66F-A4AC-449E-93A2-04879D8209D8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841A5B1C-EB01-41C1-9774-6BB3DD679D7F}"/>
              </a:ext>
            </a:extLst>
          </p:cNvPr>
          <p:cNvGrpSpPr/>
          <p:nvPr userDrawn="1"/>
        </p:nvGrpSpPr>
        <p:grpSpPr>
          <a:xfrm>
            <a:off x="11183229" y="5628350"/>
            <a:ext cx="634862" cy="588538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29" name="צורה חופשית: צורה 28">
              <a:extLst>
                <a:ext uri="{FF2B5EF4-FFF2-40B4-BE49-F238E27FC236}">
                  <a16:creationId xmlns:a16="http://schemas.microsoft.com/office/drawing/2014/main" id="{B9E19E74-97DA-45CC-8BB6-92DD417D6D17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0" name="צורה חופשית: צורה 29">
              <a:extLst>
                <a:ext uri="{FF2B5EF4-FFF2-40B4-BE49-F238E27FC236}">
                  <a16:creationId xmlns:a16="http://schemas.microsoft.com/office/drawing/2014/main" id="{5DC32A9E-F40C-4E1C-9852-2717A980C767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1" name="צורה חופשית: צורה 30">
              <a:extLst>
                <a:ext uri="{FF2B5EF4-FFF2-40B4-BE49-F238E27FC236}">
                  <a16:creationId xmlns:a16="http://schemas.microsoft.com/office/drawing/2014/main" id="{63143222-3004-49D1-8793-8B30201C1722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D7DA5916-92D6-4C8A-B70C-3C8D3ABA5EAB}"/>
              </a:ext>
            </a:extLst>
          </p:cNvPr>
          <p:cNvGrpSpPr/>
          <p:nvPr userDrawn="1"/>
        </p:nvGrpSpPr>
        <p:grpSpPr>
          <a:xfrm>
            <a:off x="128861" y="3249414"/>
            <a:ext cx="615113" cy="570230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33" name="צורה חופשית: צורה 32">
              <a:extLst>
                <a:ext uri="{FF2B5EF4-FFF2-40B4-BE49-F238E27FC236}">
                  <a16:creationId xmlns:a16="http://schemas.microsoft.com/office/drawing/2014/main" id="{9C193154-83CD-4FFF-80B6-6D424550578F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4" name="צורה חופשית: צורה 33">
              <a:extLst>
                <a:ext uri="{FF2B5EF4-FFF2-40B4-BE49-F238E27FC236}">
                  <a16:creationId xmlns:a16="http://schemas.microsoft.com/office/drawing/2014/main" id="{19D58C8E-ACEB-4386-ACFD-C88FCD86C7E0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5" name="צורה חופשית: צורה 34">
              <a:extLst>
                <a:ext uri="{FF2B5EF4-FFF2-40B4-BE49-F238E27FC236}">
                  <a16:creationId xmlns:a16="http://schemas.microsoft.com/office/drawing/2014/main" id="{CF08B0DD-9711-4738-ADB1-4F81271D2CB2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0A9CF806-8DBE-4F14-BAE3-595E0810DB09}"/>
              </a:ext>
            </a:extLst>
          </p:cNvPr>
          <p:cNvGrpSpPr/>
          <p:nvPr userDrawn="1"/>
        </p:nvGrpSpPr>
        <p:grpSpPr>
          <a:xfrm>
            <a:off x="181495" y="188551"/>
            <a:ext cx="11829011" cy="990139"/>
            <a:chOff x="199504" y="432262"/>
            <a:chExt cx="11829011" cy="668456"/>
          </a:xfrm>
        </p:grpSpPr>
        <p:sp>
          <p:nvSpPr>
            <p:cNvPr id="17" name="מלבן 16">
              <a:extLst>
                <a:ext uri="{FF2B5EF4-FFF2-40B4-BE49-F238E27FC236}">
                  <a16:creationId xmlns:a16="http://schemas.microsoft.com/office/drawing/2014/main" id="{3D21950A-275D-4F0B-83FE-362015FDC21C}"/>
                </a:ext>
              </a:extLst>
            </p:cNvPr>
            <p:cNvSpPr/>
            <p:nvPr userDrawn="1"/>
          </p:nvSpPr>
          <p:spPr>
            <a:xfrm>
              <a:off x="199504" y="432262"/>
              <a:ext cx="11829011" cy="6684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3" name="מלבן 22">
              <a:extLst>
                <a:ext uri="{FF2B5EF4-FFF2-40B4-BE49-F238E27FC236}">
                  <a16:creationId xmlns:a16="http://schemas.microsoft.com/office/drawing/2014/main" id="{F873E72F-A280-4F45-876A-90BCA6C0521A}"/>
                </a:ext>
              </a:extLst>
            </p:cNvPr>
            <p:cNvSpPr/>
            <p:nvPr userDrawn="1"/>
          </p:nvSpPr>
          <p:spPr>
            <a:xfrm>
              <a:off x="199504" y="432262"/>
              <a:ext cx="509846" cy="668456"/>
            </a:xfrm>
            <a:prstGeom prst="rect">
              <a:avLst/>
            </a:prstGeom>
            <a:solidFill>
              <a:srgbClr val="0059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19" name="מציין מיקום של מספר שקופית 5">
            <a:extLst>
              <a:ext uri="{FF2B5EF4-FFF2-40B4-BE49-F238E27FC236}">
                <a16:creationId xmlns:a16="http://schemas.microsoft.com/office/drawing/2014/main" id="{8515CA93-CD26-4803-BCA2-E97A1D0BB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9" y="6430521"/>
            <a:ext cx="500524" cy="365125"/>
          </a:xfrm>
          <a:prstGeom prst="rect">
            <a:avLst/>
          </a:prstGeom>
          <a:solidFill>
            <a:srgbClr val="00599D"/>
          </a:solidFill>
        </p:spPr>
        <p:txBody>
          <a:bodyPr vert="horz" lIns="91440" tIns="45720" rIns="91440" bIns="45720" rtlCol="1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18A1157E-26D9-4162-BD50-D17CAF9A408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30A7FEBD-CEC9-4B5E-B607-898ED34657E5}"/>
              </a:ext>
            </a:extLst>
          </p:cNvPr>
          <p:cNvSpPr/>
          <p:nvPr userDrawn="1"/>
        </p:nvSpPr>
        <p:spPr>
          <a:xfrm>
            <a:off x="10162901" y="272439"/>
            <a:ext cx="1847604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0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חלונית הזום שלי</a:t>
            </a:r>
            <a:endParaRPr lang="x-none" sz="2000" b="1" dirty="0">
              <a:solidFill>
                <a:srgbClr val="D9D9D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6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קבוצה 59">
            <a:extLst>
              <a:ext uri="{FF2B5EF4-FFF2-40B4-BE49-F238E27FC236}">
                <a16:creationId xmlns:a16="http://schemas.microsoft.com/office/drawing/2014/main" id="{ADC68A47-9FFB-4372-8A09-1E10A0923380}"/>
              </a:ext>
            </a:extLst>
          </p:cNvPr>
          <p:cNvGrpSpPr/>
          <p:nvPr userDrawn="1"/>
        </p:nvGrpSpPr>
        <p:grpSpPr>
          <a:xfrm>
            <a:off x="10382182" y="4934070"/>
            <a:ext cx="1701437" cy="1855464"/>
            <a:chOff x="10382182" y="4934070"/>
            <a:chExt cx="1701437" cy="1855464"/>
          </a:xfrm>
        </p:grpSpPr>
        <p:sp>
          <p:nvSpPr>
            <p:cNvPr id="57" name="צורה חופשית: צורה 56">
              <a:extLst>
                <a:ext uri="{FF2B5EF4-FFF2-40B4-BE49-F238E27FC236}">
                  <a16:creationId xmlns:a16="http://schemas.microsoft.com/office/drawing/2014/main" id="{59126EB8-6634-42EE-AFA4-8D9AEA3272A1}"/>
                </a:ext>
              </a:extLst>
            </p:cNvPr>
            <p:cNvSpPr/>
            <p:nvPr/>
          </p:nvSpPr>
          <p:spPr>
            <a:xfrm rot="7200000">
              <a:off x="11049493" y="5106879"/>
              <a:ext cx="1206935" cy="861317"/>
            </a:xfrm>
            <a:custGeom>
              <a:avLst/>
              <a:gdLst>
                <a:gd name="connsiteX0" fmla="*/ 52621 w 1206935"/>
                <a:gd name="connsiteY0" fmla="*/ 269140 h 861317"/>
                <a:gd name="connsiteX1" fmla="*/ 4973 w 1206935"/>
                <a:gd name="connsiteY1" fmla="*/ 170228 h 861317"/>
                <a:gd name="connsiteX2" fmla="*/ 0 w 1206935"/>
                <a:gd name="connsiteY2" fmla="*/ 156641 h 861317"/>
                <a:gd name="connsiteX3" fmla="*/ 271310 w 1206935"/>
                <a:gd name="connsiteY3" fmla="*/ 0 h 861317"/>
                <a:gd name="connsiteX4" fmla="*/ 303412 w 1206935"/>
                <a:gd name="connsiteY4" fmla="*/ 118842 h 861317"/>
                <a:gd name="connsiteX5" fmla="*/ 1138239 w 1206935"/>
                <a:gd name="connsiteY5" fmla="*/ 838327 h 861317"/>
                <a:gd name="connsiteX6" fmla="*/ 1206935 w 1206935"/>
                <a:gd name="connsiteY6" fmla="*/ 848812 h 861317"/>
                <a:gd name="connsiteX7" fmla="*/ 1163275 w 1206935"/>
                <a:gd name="connsiteY7" fmla="*/ 855476 h 861317"/>
                <a:gd name="connsiteX8" fmla="*/ 1047582 w 1206935"/>
                <a:gd name="connsiteY8" fmla="*/ 861317 h 861317"/>
                <a:gd name="connsiteX9" fmla="*/ 52621 w 1206935"/>
                <a:gd name="connsiteY9" fmla="*/ 269140 h 861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935" h="861317">
                  <a:moveTo>
                    <a:pt x="52621" y="269140"/>
                  </a:moveTo>
                  <a:cubicBezTo>
                    <a:pt x="35201" y="237073"/>
                    <a:pt x="19287" y="204071"/>
                    <a:pt x="4973" y="170228"/>
                  </a:cubicBezTo>
                  <a:lnTo>
                    <a:pt x="0" y="156641"/>
                  </a:lnTo>
                  <a:lnTo>
                    <a:pt x="271310" y="0"/>
                  </a:lnTo>
                  <a:lnTo>
                    <a:pt x="303412" y="118842"/>
                  </a:lnTo>
                  <a:cubicBezTo>
                    <a:pt x="436669" y="482787"/>
                    <a:pt x="751524" y="759194"/>
                    <a:pt x="1138239" y="838327"/>
                  </a:cubicBezTo>
                  <a:lnTo>
                    <a:pt x="1206935" y="848812"/>
                  </a:lnTo>
                  <a:lnTo>
                    <a:pt x="1163275" y="855476"/>
                  </a:lnTo>
                  <a:cubicBezTo>
                    <a:pt x="1125236" y="859339"/>
                    <a:pt x="1086640" y="861317"/>
                    <a:pt x="1047582" y="861317"/>
                  </a:cubicBezTo>
                  <a:cubicBezTo>
                    <a:pt x="617944" y="861317"/>
                    <a:pt x="244233" y="621867"/>
                    <a:pt x="52621" y="269140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9" name="צורה חופשית: צורה 58">
              <a:extLst>
                <a:ext uri="{FF2B5EF4-FFF2-40B4-BE49-F238E27FC236}">
                  <a16:creationId xmlns:a16="http://schemas.microsoft.com/office/drawing/2014/main" id="{ABD060AE-FD6A-4B48-8956-51CE647BA994}"/>
                </a:ext>
              </a:extLst>
            </p:cNvPr>
            <p:cNvSpPr/>
            <p:nvPr userDrawn="1"/>
          </p:nvSpPr>
          <p:spPr>
            <a:xfrm rot="20700000">
              <a:off x="10382182" y="5927963"/>
              <a:ext cx="1235290" cy="861571"/>
            </a:xfrm>
            <a:custGeom>
              <a:avLst/>
              <a:gdLst>
                <a:gd name="connsiteX0" fmla="*/ 1235290 w 1235290"/>
                <a:gd name="connsiteY0" fmla="*/ 12505 h 861571"/>
                <a:gd name="connsiteX1" fmla="*/ 1166599 w 1235290"/>
                <a:gd name="connsiteY1" fmla="*/ 22987 h 861571"/>
                <a:gd name="connsiteX2" fmla="*/ 302304 w 1235290"/>
                <a:gd name="connsiteY2" fmla="*/ 835218 h 861571"/>
                <a:gd name="connsiteX3" fmla="*/ 296396 w 1235290"/>
                <a:gd name="connsiteY3" fmla="*/ 861571 h 861571"/>
                <a:gd name="connsiteX4" fmla="*/ 0 w 1235290"/>
                <a:gd name="connsiteY4" fmla="*/ 782152 h 861571"/>
                <a:gd name="connsiteX5" fmla="*/ 33331 w 1235290"/>
                <a:gd name="connsiteY5" fmla="*/ 691088 h 861571"/>
                <a:gd name="connsiteX6" fmla="*/ 1075943 w 1235290"/>
                <a:gd name="connsiteY6" fmla="*/ 0 h 861571"/>
                <a:gd name="connsiteX7" fmla="*/ 1191636 w 1235290"/>
                <a:gd name="connsiteY7" fmla="*/ 5842 h 86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5290" h="861571">
                  <a:moveTo>
                    <a:pt x="1235290" y="12505"/>
                  </a:moveTo>
                  <a:lnTo>
                    <a:pt x="1166599" y="22987"/>
                  </a:lnTo>
                  <a:cubicBezTo>
                    <a:pt x="747657" y="108715"/>
                    <a:pt x="413051" y="425965"/>
                    <a:pt x="302304" y="835218"/>
                  </a:cubicBezTo>
                  <a:lnTo>
                    <a:pt x="296396" y="861571"/>
                  </a:lnTo>
                  <a:lnTo>
                    <a:pt x="0" y="782152"/>
                  </a:lnTo>
                  <a:lnTo>
                    <a:pt x="33331" y="691088"/>
                  </a:lnTo>
                  <a:cubicBezTo>
                    <a:pt x="205107" y="284964"/>
                    <a:pt x="607246" y="0"/>
                    <a:pt x="1075943" y="0"/>
                  </a:cubicBezTo>
                  <a:cubicBezTo>
                    <a:pt x="1115001" y="0"/>
                    <a:pt x="1153597" y="1979"/>
                    <a:pt x="1191636" y="5842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69" name="קבוצה 68">
            <a:extLst>
              <a:ext uri="{FF2B5EF4-FFF2-40B4-BE49-F238E27FC236}">
                <a16:creationId xmlns:a16="http://schemas.microsoft.com/office/drawing/2014/main" id="{E27A11B1-31CD-4A28-96D2-975C8B6A58A9}"/>
              </a:ext>
            </a:extLst>
          </p:cNvPr>
          <p:cNvGrpSpPr/>
          <p:nvPr userDrawn="1"/>
        </p:nvGrpSpPr>
        <p:grpSpPr>
          <a:xfrm>
            <a:off x="-698199" y="-406778"/>
            <a:ext cx="2599291" cy="2570960"/>
            <a:chOff x="-698199" y="-406778"/>
            <a:chExt cx="2599291" cy="2570960"/>
          </a:xfrm>
        </p:grpSpPr>
        <p:sp>
          <p:nvSpPr>
            <p:cNvPr id="63" name="צורה חופשית: צורה 62">
              <a:extLst>
                <a:ext uri="{FF2B5EF4-FFF2-40B4-BE49-F238E27FC236}">
                  <a16:creationId xmlns:a16="http://schemas.microsoft.com/office/drawing/2014/main" id="{4D6710E9-95E9-4409-BDB7-51CA4AA8CBD7}"/>
                </a:ext>
              </a:extLst>
            </p:cNvPr>
            <p:cNvSpPr/>
            <p:nvPr userDrawn="1"/>
          </p:nvSpPr>
          <p:spPr>
            <a:xfrm rot="7200000">
              <a:off x="-97025" y="-1007952"/>
              <a:ext cx="1048636" cy="2250984"/>
            </a:xfrm>
            <a:custGeom>
              <a:avLst/>
              <a:gdLst>
                <a:gd name="connsiteX0" fmla="*/ 158436 w 1048636"/>
                <a:gd name="connsiteY0" fmla="*/ 713914 h 2250984"/>
                <a:gd name="connsiteX1" fmla="*/ 0 w 1048636"/>
                <a:gd name="connsiteY1" fmla="*/ 439493 h 2250984"/>
                <a:gd name="connsiteX2" fmla="*/ 89170 w 1048636"/>
                <a:gd name="connsiteY2" fmla="*/ 331418 h 2250984"/>
                <a:gd name="connsiteX3" fmla="*/ 889283 w 1048636"/>
                <a:gd name="connsiteY3" fmla="*/ 0 h 2250984"/>
                <a:gd name="connsiteX4" fmla="*/ 1004976 w 1048636"/>
                <a:gd name="connsiteY4" fmla="*/ 5842 h 2250984"/>
                <a:gd name="connsiteX5" fmla="*/ 1048630 w 1048636"/>
                <a:gd name="connsiteY5" fmla="*/ 12504 h 2250984"/>
                <a:gd name="connsiteX6" fmla="*/ 979940 w 1048636"/>
                <a:gd name="connsiteY6" fmla="*/ 22988 h 2250984"/>
                <a:gd name="connsiteX7" fmla="*/ 226366 w 1048636"/>
                <a:gd name="connsiteY7" fmla="*/ 568303 h 2250984"/>
                <a:gd name="connsiteX8" fmla="*/ 1045865 w 1048636"/>
                <a:gd name="connsiteY8" fmla="*/ 2250984 h 2250984"/>
                <a:gd name="connsiteX9" fmla="*/ 1045329 w 1048636"/>
                <a:gd name="connsiteY9" fmla="*/ 2250057 h 2250984"/>
                <a:gd name="connsiteX10" fmla="*/ 1048636 w 1048636"/>
                <a:gd name="connsiteY10" fmla="*/ 2250561 h 225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8636" h="2250984">
                  <a:moveTo>
                    <a:pt x="158436" y="713914"/>
                  </a:moveTo>
                  <a:lnTo>
                    <a:pt x="0" y="439493"/>
                  </a:lnTo>
                  <a:lnTo>
                    <a:pt x="89170" y="331418"/>
                  </a:lnTo>
                  <a:cubicBezTo>
                    <a:pt x="293936" y="126651"/>
                    <a:pt x="576819" y="0"/>
                    <a:pt x="889283" y="0"/>
                  </a:cubicBezTo>
                  <a:cubicBezTo>
                    <a:pt x="928341" y="0"/>
                    <a:pt x="966937" y="1979"/>
                    <a:pt x="1004976" y="5842"/>
                  </a:cubicBezTo>
                  <a:lnTo>
                    <a:pt x="1048630" y="12504"/>
                  </a:lnTo>
                  <a:lnTo>
                    <a:pt x="979940" y="22988"/>
                  </a:lnTo>
                  <a:cubicBezTo>
                    <a:pt x="657677" y="88932"/>
                    <a:pt x="385318" y="291872"/>
                    <a:pt x="226366" y="568303"/>
                  </a:cubicBezTo>
                  <a:close/>
                  <a:moveTo>
                    <a:pt x="1045865" y="2250984"/>
                  </a:moveTo>
                  <a:lnTo>
                    <a:pt x="1045329" y="2250057"/>
                  </a:lnTo>
                  <a:lnTo>
                    <a:pt x="1048636" y="2250561"/>
                  </a:ln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8" name="צורה חופשית: צורה 67">
              <a:extLst>
                <a:ext uri="{FF2B5EF4-FFF2-40B4-BE49-F238E27FC236}">
                  <a16:creationId xmlns:a16="http://schemas.microsoft.com/office/drawing/2014/main" id="{32363CA2-6A91-458C-89E8-3D5E289DF769}"/>
                </a:ext>
              </a:extLst>
            </p:cNvPr>
            <p:cNvSpPr/>
            <p:nvPr userDrawn="1"/>
          </p:nvSpPr>
          <p:spPr>
            <a:xfrm rot="14400000">
              <a:off x="208439" y="246730"/>
              <a:ext cx="1290884" cy="2094423"/>
            </a:xfrm>
            <a:custGeom>
              <a:avLst/>
              <a:gdLst>
                <a:gd name="connsiteX0" fmla="*/ 1290884 w 1290884"/>
                <a:gd name="connsiteY0" fmla="*/ 2081917 h 2094423"/>
                <a:gd name="connsiteX1" fmla="*/ 1247224 w 1290884"/>
                <a:gd name="connsiteY1" fmla="*/ 2088581 h 2094423"/>
                <a:gd name="connsiteX2" fmla="*/ 1131531 w 1290884"/>
                <a:gd name="connsiteY2" fmla="*/ 2094423 h 2094423"/>
                <a:gd name="connsiteX3" fmla="*/ 0 w 1290884"/>
                <a:gd name="connsiteY3" fmla="*/ 962890 h 2094423"/>
                <a:gd name="connsiteX4" fmla="*/ 498881 w 1290884"/>
                <a:gd name="connsiteY4" fmla="*/ 24604 h 2094423"/>
                <a:gd name="connsiteX5" fmla="*/ 539380 w 1290884"/>
                <a:gd name="connsiteY5" fmla="*/ 0 h 2094423"/>
                <a:gd name="connsiteX6" fmla="*/ 716234 w 1290884"/>
                <a:gd name="connsiteY6" fmla="*/ 102106 h 2094423"/>
                <a:gd name="connsiteX7" fmla="*/ 709728 w 1290884"/>
                <a:gd name="connsiteY7" fmla="*/ 107282 h 2094423"/>
                <a:gd name="connsiteX8" fmla="*/ 318700 w 1290884"/>
                <a:gd name="connsiteY8" fmla="*/ 962888 h 2094423"/>
                <a:gd name="connsiteX9" fmla="*/ 1222188 w 1290884"/>
                <a:gd name="connsiteY9" fmla="*/ 2071433 h 2094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0884" h="2094423">
                  <a:moveTo>
                    <a:pt x="1290884" y="2081917"/>
                  </a:moveTo>
                  <a:lnTo>
                    <a:pt x="1247224" y="2088581"/>
                  </a:lnTo>
                  <a:cubicBezTo>
                    <a:pt x="1209185" y="2092445"/>
                    <a:pt x="1170589" y="2094423"/>
                    <a:pt x="1131531" y="2094423"/>
                  </a:cubicBezTo>
                  <a:cubicBezTo>
                    <a:pt x="506603" y="2094423"/>
                    <a:pt x="0" y="1587819"/>
                    <a:pt x="0" y="962890"/>
                  </a:cubicBezTo>
                  <a:cubicBezTo>
                    <a:pt x="0" y="572309"/>
                    <a:pt x="197892" y="227949"/>
                    <a:pt x="498881" y="24604"/>
                  </a:cubicBezTo>
                  <a:lnTo>
                    <a:pt x="539380" y="0"/>
                  </a:lnTo>
                  <a:lnTo>
                    <a:pt x="716234" y="102106"/>
                  </a:lnTo>
                  <a:lnTo>
                    <a:pt x="709728" y="107282"/>
                  </a:lnTo>
                  <a:cubicBezTo>
                    <a:pt x="470211" y="314760"/>
                    <a:pt x="318700" y="621130"/>
                    <a:pt x="318700" y="962888"/>
                  </a:cubicBezTo>
                  <a:cubicBezTo>
                    <a:pt x="318700" y="1509701"/>
                    <a:pt x="706567" y="1965922"/>
                    <a:pt x="1222188" y="2071433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65" name="צורה חופשית: צורה 64">
              <a:extLst>
                <a:ext uri="{FF2B5EF4-FFF2-40B4-BE49-F238E27FC236}">
                  <a16:creationId xmlns:a16="http://schemas.microsoft.com/office/drawing/2014/main" id="{A8D4E4F4-5484-4F3B-830D-9CDC2F18DF44}"/>
                </a:ext>
              </a:extLst>
            </p:cNvPr>
            <p:cNvSpPr/>
            <p:nvPr userDrawn="1"/>
          </p:nvSpPr>
          <p:spPr>
            <a:xfrm rot="20700000">
              <a:off x="-12097" y="2083337"/>
              <a:ext cx="278743" cy="80845"/>
            </a:xfrm>
            <a:custGeom>
              <a:avLst/>
              <a:gdLst>
                <a:gd name="connsiteX0" fmla="*/ 278743 w 278743"/>
                <a:gd name="connsiteY0" fmla="*/ 68339 h 80845"/>
                <a:gd name="connsiteX1" fmla="*/ 235083 w 278743"/>
                <a:gd name="connsiteY1" fmla="*/ 75003 h 80845"/>
                <a:gd name="connsiteX2" fmla="*/ 119389 w 278743"/>
                <a:gd name="connsiteY2" fmla="*/ 80845 h 80845"/>
                <a:gd name="connsiteX3" fmla="*/ 0 w 278743"/>
                <a:gd name="connsiteY3" fmla="*/ 68810 h 80845"/>
                <a:gd name="connsiteX4" fmla="*/ 18438 w 278743"/>
                <a:gd name="connsiteY4" fmla="*/ 0 h 80845"/>
                <a:gd name="connsiteX5" fmla="*/ 23185 w 278743"/>
                <a:gd name="connsiteY5" fmla="*/ 2357 h 80845"/>
                <a:gd name="connsiteX6" fmla="*/ 210047 w 278743"/>
                <a:gd name="connsiteY6" fmla="*/ 57855 h 8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743" h="80845">
                  <a:moveTo>
                    <a:pt x="278743" y="68339"/>
                  </a:moveTo>
                  <a:lnTo>
                    <a:pt x="235083" y="75003"/>
                  </a:lnTo>
                  <a:cubicBezTo>
                    <a:pt x="197044" y="78867"/>
                    <a:pt x="158448" y="80845"/>
                    <a:pt x="119389" y="80845"/>
                  </a:cubicBezTo>
                  <a:lnTo>
                    <a:pt x="0" y="68810"/>
                  </a:lnTo>
                  <a:lnTo>
                    <a:pt x="18438" y="0"/>
                  </a:lnTo>
                  <a:lnTo>
                    <a:pt x="23185" y="2357"/>
                  </a:lnTo>
                  <a:cubicBezTo>
                    <a:pt x="83137" y="25998"/>
                    <a:pt x="145594" y="44666"/>
                    <a:pt x="210047" y="57855"/>
                  </a:cubicBezTo>
                  <a:close/>
                </a:path>
              </a:pathLst>
            </a:custGeom>
            <a:solidFill>
              <a:srgbClr val="00599D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43" name="מלבן 42">
            <a:extLst>
              <a:ext uri="{FF2B5EF4-FFF2-40B4-BE49-F238E27FC236}">
                <a16:creationId xmlns:a16="http://schemas.microsoft.com/office/drawing/2014/main" id="{BC600F73-8091-4B9D-98E6-D7B951135E13}"/>
              </a:ext>
            </a:extLst>
          </p:cNvPr>
          <p:cNvSpPr/>
          <p:nvPr userDrawn="1"/>
        </p:nvSpPr>
        <p:spPr>
          <a:xfrm>
            <a:off x="-17811" y="501767"/>
            <a:ext cx="12192000" cy="1670587"/>
          </a:xfrm>
          <a:prstGeom prst="rect">
            <a:avLst/>
          </a:prstGeom>
          <a:solidFill>
            <a:srgbClr val="005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4" name="קבוצה 43">
            <a:extLst>
              <a:ext uri="{FF2B5EF4-FFF2-40B4-BE49-F238E27FC236}">
                <a16:creationId xmlns:a16="http://schemas.microsoft.com/office/drawing/2014/main" id="{135DCAF4-69AD-4154-A921-E48D5787F977}"/>
              </a:ext>
            </a:extLst>
          </p:cNvPr>
          <p:cNvGrpSpPr/>
          <p:nvPr userDrawn="1"/>
        </p:nvGrpSpPr>
        <p:grpSpPr>
          <a:xfrm>
            <a:off x="9256451" y="1134359"/>
            <a:ext cx="634862" cy="588538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45" name="צורה חופשית: צורה 44">
              <a:extLst>
                <a:ext uri="{FF2B5EF4-FFF2-40B4-BE49-F238E27FC236}">
                  <a16:creationId xmlns:a16="http://schemas.microsoft.com/office/drawing/2014/main" id="{46BCB453-C865-4607-8986-E4CFFF6EC19B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6" name="צורה חופשית: צורה 45">
              <a:extLst>
                <a:ext uri="{FF2B5EF4-FFF2-40B4-BE49-F238E27FC236}">
                  <a16:creationId xmlns:a16="http://schemas.microsoft.com/office/drawing/2014/main" id="{33360E54-BF93-4D5D-9018-8DE8BA0FFEFD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7" name="צורה חופשית: צורה 46">
              <a:extLst>
                <a:ext uri="{FF2B5EF4-FFF2-40B4-BE49-F238E27FC236}">
                  <a16:creationId xmlns:a16="http://schemas.microsoft.com/office/drawing/2014/main" id="{C2BE8868-9F3D-48C1-9B96-AFAFF5242D7F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F9883BF5-4FD0-4196-B782-C46CAC7707B4}"/>
              </a:ext>
            </a:extLst>
          </p:cNvPr>
          <p:cNvGrpSpPr/>
          <p:nvPr userDrawn="1"/>
        </p:nvGrpSpPr>
        <p:grpSpPr>
          <a:xfrm>
            <a:off x="1400450" y="4738638"/>
            <a:ext cx="614651" cy="569801"/>
            <a:chOff x="10508904" y="5206182"/>
            <a:chExt cx="3201785" cy="2968158"/>
          </a:xfrm>
          <a:solidFill>
            <a:srgbClr val="00599D">
              <a:alpha val="18000"/>
            </a:srgbClr>
          </a:solidFill>
        </p:grpSpPr>
        <p:sp>
          <p:nvSpPr>
            <p:cNvPr id="49" name="צורה חופשית: צורה 48">
              <a:extLst>
                <a:ext uri="{FF2B5EF4-FFF2-40B4-BE49-F238E27FC236}">
                  <a16:creationId xmlns:a16="http://schemas.microsoft.com/office/drawing/2014/main" id="{F98E8CD1-B750-42E8-B7BD-B6C47B92A880}"/>
                </a:ext>
              </a:extLst>
            </p:cNvPr>
            <p:cNvSpPr/>
            <p:nvPr/>
          </p:nvSpPr>
          <p:spPr>
            <a:xfrm rot="7200000">
              <a:off x="11635481" y="4720090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0" name="צורה חופשית: צורה 49">
              <a:extLst>
                <a:ext uri="{FF2B5EF4-FFF2-40B4-BE49-F238E27FC236}">
                  <a16:creationId xmlns:a16="http://schemas.microsoft.com/office/drawing/2014/main" id="{1D52D21C-EC92-4072-AE0F-82C895FB3977}"/>
                </a:ext>
              </a:extLst>
            </p:cNvPr>
            <p:cNvSpPr/>
            <p:nvPr/>
          </p:nvSpPr>
          <p:spPr>
            <a:xfrm rot="14400000">
              <a:off x="11933714" y="6046569"/>
              <a:ext cx="1290884" cy="2263067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51" name="צורה חופשית: צורה 50">
              <a:extLst>
                <a:ext uri="{FF2B5EF4-FFF2-40B4-BE49-F238E27FC236}">
                  <a16:creationId xmlns:a16="http://schemas.microsoft.com/office/drawing/2014/main" id="{10546029-0356-491A-BC61-CD7C32F974F0}"/>
                </a:ext>
              </a:extLst>
            </p:cNvPr>
            <p:cNvSpPr/>
            <p:nvPr userDrawn="1"/>
          </p:nvSpPr>
          <p:spPr>
            <a:xfrm rot="20700000">
              <a:off x="10508904" y="5911278"/>
              <a:ext cx="1290887" cy="2263062"/>
            </a:xfrm>
            <a:custGeom>
              <a:avLst/>
              <a:gdLst>
                <a:gd name="connsiteX0" fmla="*/ 1082180 w 1234583"/>
                <a:gd name="connsiteY0" fmla="*/ 0 h 2164360"/>
                <a:gd name="connsiteX1" fmla="*/ 1192827 w 1234583"/>
                <a:gd name="connsiteY1" fmla="*/ 5587 h 2164360"/>
                <a:gd name="connsiteX2" fmla="*/ 1234577 w 1234583"/>
                <a:gd name="connsiteY2" fmla="*/ 11959 h 2164360"/>
                <a:gd name="connsiteX3" fmla="*/ 1168883 w 1234583"/>
                <a:gd name="connsiteY3" fmla="*/ 21985 h 2164360"/>
                <a:gd name="connsiteX4" fmla="*/ 304800 w 1234583"/>
                <a:gd name="connsiteY4" fmla="*/ 1082179 h 2164360"/>
                <a:gd name="connsiteX5" fmla="*/ 1168883 w 1234583"/>
                <a:gd name="connsiteY5" fmla="*/ 2142373 h 2164360"/>
                <a:gd name="connsiteX6" fmla="*/ 1234583 w 1234583"/>
                <a:gd name="connsiteY6" fmla="*/ 2152400 h 2164360"/>
                <a:gd name="connsiteX7" fmla="*/ 1192827 w 1234583"/>
                <a:gd name="connsiteY7" fmla="*/ 2158773 h 2164360"/>
                <a:gd name="connsiteX8" fmla="*/ 1082180 w 1234583"/>
                <a:gd name="connsiteY8" fmla="*/ 2164360 h 2164360"/>
                <a:gd name="connsiteX9" fmla="*/ 0 w 1234583"/>
                <a:gd name="connsiteY9" fmla="*/ 1082180 h 2164360"/>
                <a:gd name="connsiteX10" fmla="*/ 1082180 w 1234583"/>
                <a:gd name="connsiteY10" fmla="*/ 0 h 216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4583" h="2164360">
                  <a:moveTo>
                    <a:pt x="1082180" y="0"/>
                  </a:moveTo>
                  <a:cubicBezTo>
                    <a:pt x="1119535" y="0"/>
                    <a:pt x="1156447" y="1893"/>
                    <a:pt x="1192827" y="5587"/>
                  </a:cubicBezTo>
                  <a:lnTo>
                    <a:pt x="1234577" y="11959"/>
                  </a:lnTo>
                  <a:lnTo>
                    <a:pt x="1168883" y="21985"/>
                  </a:lnTo>
                  <a:cubicBezTo>
                    <a:pt x="675751" y="122894"/>
                    <a:pt x="304800" y="559216"/>
                    <a:pt x="304800" y="1082179"/>
                  </a:cubicBezTo>
                  <a:cubicBezTo>
                    <a:pt x="304800" y="1605142"/>
                    <a:pt x="675751" y="2041464"/>
                    <a:pt x="1168883" y="2142373"/>
                  </a:cubicBezTo>
                  <a:lnTo>
                    <a:pt x="1234583" y="2152400"/>
                  </a:lnTo>
                  <a:lnTo>
                    <a:pt x="1192827" y="2158773"/>
                  </a:lnTo>
                  <a:cubicBezTo>
                    <a:pt x="1156447" y="2162468"/>
                    <a:pt x="1119535" y="2164360"/>
                    <a:pt x="1082180" y="2164360"/>
                  </a:cubicBezTo>
                  <a:cubicBezTo>
                    <a:pt x="484508" y="2164360"/>
                    <a:pt x="0" y="1679852"/>
                    <a:pt x="0" y="1082180"/>
                  </a:cubicBezTo>
                  <a:cubicBezTo>
                    <a:pt x="0" y="484508"/>
                    <a:pt x="484508" y="0"/>
                    <a:pt x="1082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52" name="מלבן 51">
            <a:extLst>
              <a:ext uri="{FF2B5EF4-FFF2-40B4-BE49-F238E27FC236}">
                <a16:creationId xmlns:a16="http://schemas.microsoft.com/office/drawing/2014/main" id="{E77E45C2-40E1-4D0C-9204-9AF5DDA7101D}"/>
              </a:ext>
            </a:extLst>
          </p:cNvPr>
          <p:cNvSpPr/>
          <p:nvPr userDrawn="1"/>
        </p:nvSpPr>
        <p:spPr>
          <a:xfrm>
            <a:off x="11716989" y="499570"/>
            <a:ext cx="457200" cy="16756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AFF28C0A-8321-472B-BA1D-01ADD75974A1}"/>
              </a:ext>
            </a:extLst>
          </p:cNvPr>
          <p:cNvSpPr/>
          <p:nvPr userDrawn="1"/>
        </p:nvSpPr>
        <p:spPr>
          <a:xfrm>
            <a:off x="-17811" y="499570"/>
            <a:ext cx="457200" cy="16756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מציין מיקום של מספר שקופית 5">
            <a:extLst>
              <a:ext uri="{FF2B5EF4-FFF2-40B4-BE49-F238E27FC236}">
                <a16:creationId xmlns:a16="http://schemas.microsoft.com/office/drawing/2014/main" id="{C5CCB5F6-CA22-4C72-B8F5-204BD2EA7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9" y="6430521"/>
            <a:ext cx="500524" cy="365125"/>
          </a:xfrm>
          <a:prstGeom prst="rect">
            <a:avLst/>
          </a:prstGeom>
          <a:solidFill>
            <a:srgbClr val="00599D"/>
          </a:solidFill>
        </p:spPr>
        <p:txBody>
          <a:bodyPr vert="horz" lIns="91440" tIns="45720" rIns="91440" bIns="45720" rtlCol="1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18A1157E-26D9-4162-BD50-D17CAF9A408B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24" name="Picture 2" descr="תוצאת תמונה עבור רשות המיסים">
            <a:extLst>
              <a:ext uri="{FF2B5EF4-FFF2-40B4-BE49-F238E27FC236}">
                <a16:creationId xmlns:a16="http://schemas.microsoft.com/office/drawing/2014/main" id="{7C6B5F05-AB2E-41F7-80DC-A3A60073EF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108" y="6186033"/>
            <a:ext cx="673783" cy="60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605272"/>
      </p:ext>
    </p:extLst>
  </p:cSld>
  <p:clrMapOvr>
    <a:masterClrMapping/>
  </p:clrMapOvr>
</p:sldLayout>
</file>

<file path=ppt/slideMasters/_rels/slideMaster1.xml.rels>&#65279;<?xml version="1.0" encoding="utf-8" standalone="yes"?>
<Relationships xmlns="http://schemas.openxmlformats.org/package/2006/relationships">
  <Relationship Id="rId3" Type="http://schemas.openxmlformats.org/officeDocument/2006/relationships/slideLayout" Target="../slideLayouts/slideLayout3.xml" />
  <Relationship Id="rId2" Type="http://schemas.openxmlformats.org/officeDocument/2006/relationships/slideLayout" Target="../slideLayouts/slideLayout2.xml" />
  <Relationship Id="rId1" Type="http://schemas.openxmlformats.org/officeDocument/2006/relationships/slideLayout" Target="../slideLayouts/slideLayout1.xml" />
  <Relationship Id="rId4" Type="http://schemas.openxmlformats.org/officeDocument/2006/relationships/theme" Target="../theme/theme1.xml" 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9F38F4E-AF11-4D6D-AC6F-A32320920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8" name="מציין מיקום של מספר שקופית 5">
            <a:extLst>
              <a:ext uri="{FF2B5EF4-FFF2-40B4-BE49-F238E27FC236}">
                <a16:creationId xmlns:a16="http://schemas.microsoft.com/office/drawing/2014/main" id="{109B0016-3ACF-4402-9F22-2B6A0A147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9" y="6430521"/>
            <a:ext cx="500524" cy="365125"/>
          </a:xfrm>
          <a:prstGeom prst="rect">
            <a:avLst/>
          </a:prstGeom>
          <a:solidFill>
            <a:srgbClr val="00599D"/>
          </a:solidFill>
        </p:spPr>
        <p:txBody>
          <a:bodyPr vert="horz" lIns="91440" tIns="45720" rIns="91440" bIns="45720" rtlCol="1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18A1157E-26D9-4162-BD50-D17CAF9A408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8309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 />
</Relationships>
</file>

<file path=ppt/slides/_rels/slide10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 />
</Relationships>
</file>

<file path=ppt/slides/_rels/slide2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1.xml" />
  <Relationship Id="rId1" Type="http://schemas.openxmlformats.org/officeDocument/2006/relationships/slideLayout" Target="../slideLayouts/slideLayout2.xml" />
</Relationships>
</file>

<file path=ppt/slides/_rels/slide3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2.xml" />
  <Relationship Id="rId1" Type="http://schemas.openxmlformats.org/officeDocument/2006/relationships/slideLayout" Target="../slideLayouts/slideLayout2.xml" />
  <Relationship Id="rId5" Type="http://schemas.openxmlformats.org/officeDocument/2006/relationships/image" Target="../media/image5.png" />
  <Relationship Id="rId4" Type="http://schemas.openxmlformats.org/officeDocument/2006/relationships/image" Target="../media/image4.png" />
</Relationships>
</file>

<file path=ppt/slides/_rels/slide4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3.xml" />
  <Relationship Id="rId1" Type="http://schemas.openxmlformats.org/officeDocument/2006/relationships/slideLayout" Target="../slideLayouts/slideLayout2.xml" />
  <Relationship Id="rId5" Type="http://schemas.openxmlformats.org/officeDocument/2006/relationships/image" Target="../media/image6.png" />
  <Relationship Id="rId4" Type="http://schemas.openxmlformats.org/officeDocument/2006/relationships/image" Target="../media/image5.png" />
</Relationships>
</file>

<file path=ppt/slides/_rels/slide5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4.xml" />
  <Relationship Id="rId1" Type="http://schemas.openxmlformats.org/officeDocument/2006/relationships/slideLayout" Target="../slideLayouts/slideLayout2.xml" />
</Relationships>
</file>

<file path=ppt/slides/_rels/slide6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5.xml" />
  <Relationship Id="rId1" Type="http://schemas.openxmlformats.org/officeDocument/2006/relationships/slideLayout" Target="../slideLayouts/slideLayout2.xml" />
</Relationships>
</file>

<file path=ppt/slides/_rels/slide7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6.xml" />
  <Relationship Id="rId1" Type="http://schemas.openxmlformats.org/officeDocument/2006/relationships/slideLayout" Target="../slideLayouts/slideLayout2.xml" />
</Relationships>
</file>

<file path=ppt/slides/_rels/slide8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7.xml" />
  <Relationship Id="rId1" Type="http://schemas.openxmlformats.org/officeDocument/2006/relationships/slideLayout" Target="../slideLayouts/slideLayout2.xml" />
</Relationships>
</file>

<file path=ppt/slides/_rels/slide9.xml.rels>&#65279;<?xml version="1.0" encoding="utf-8" standalone="yes"?>
<Relationships xmlns="http://schemas.openxmlformats.org/package/2006/relationships">
  <Relationship Id="rId3" Type="http://schemas.openxmlformats.org/officeDocument/2006/relationships/image" Target="../media/image3.png" />
  <Relationship Id="rId2" Type="http://schemas.openxmlformats.org/officeDocument/2006/relationships/notesSlide" Target="../notesSlides/notesSlide8.xml" />
  <Relationship Id="rId1" Type="http://schemas.openxmlformats.org/officeDocument/2006/relationships/slideLayout" Target="../slideLayouts/slideLayout2.xm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AEFD23FE-9519-4133-80B2-DD78E83F3B42}"/>
              </a:ext>
            </a:extLst>
          </p:cNvPr>
          <p:cNvSpPr/>
          <p:nvPr/>
        </p:nvSpPr>
        <p:spPr>
          <a:xfrm>
            <a:off x="469900" y="2597150"/>
            <a:ext cx="11252200" cy="166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0DF370F-4F5A-4A95-AF21-35E0FC494AA7}"/>
              </a:ext>
            </a:extLst>
          </p:cNvPr>
          <p:cNvSpPr/>
          <p:nvPr/>
        </p:nvSpPr>
        <p:spPr>
          <a:xfrm>
            <a:off x="469900" y="2597150"/>
            <a:ext cx="11157527" cy="1673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endParaRPr lang="he-IL" sz="4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ctr" rtl="1">
              <a:defRPr/>
            </a:pPr>
            <a:r>
              <a:rPr lang="he-IL" sz="4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פיצוי לעסקים בכלל הארץ </a:t>
            </a:r>
          </a:p>
          <a:p>
            <a:pPr lvl="0" algn="ctr" rtl="1">
              <a:defRPr/>
            </a:pPr>
            <a:r>
              <a:rPr lang="he-IL" sz="4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בעקבות מלחמת "חרבות ברזל"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687C192C-D9CA-4D42-8C37-EFE7FE7359E8}"/>
              </a:ext>
            </a:extLst>
          </p:cNvPr>
          <p:cNvSpPr/>
          <p:nvPr/>
        </p:nvSpPr>
        <p:spPr>
          <a:xfrm>
            <a:off x="0" y="4260850"/>
            <a:ext cx="12192000" cy="603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3600" b="0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מלבן 25"/>
          <p:cNvSpPr>
            <a:spLocks noChangeArrowheads="1"/>
          </p:cNvSpPr>
          <p:nvPr/>
        </p:nvSpPr>
        <p:spPr bwMode="auto">
          <a:xfrm>
            <a:off x="683568" y="6069032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all" spc="0" normalizeH="0" baseline="0" noProof="0" dirty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דצמבר 2023 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F42C41F0-074E-4F67-AEE2-3C628A674808}"/>
              </a:ext>
            </a:extLst>
          </p:cNvPr>
          <p:cNvSpPr/>
          <p:nvPr/>
        </p:nvSpPr>
        <p:spPr>
          <a:xfrm>
            <a:off x="4407194" y="6452620"/>
            <a:ext cx="76177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הדברים המובאים במצגת זו הם דברי הסבר ואינם באים במקום הוראות החוק או הוראות נוהל שנקבעו. 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18ADBA41-E465-402A-A618-A668236D52F3}"/>
              </a:ext>
            </a:extLst>
          </p:cNvPr>
          <p:cNvSpPr/>
          <p:nvPr/>
        </p:nvSpPr>
        <p:spPr>
          <a:xfrm>
            <a:off x="7554191" y="273076"/>
            <a:ext cx="4463184" cy="89255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תכנית לסיוע כלכלי </a:t>
            </a:r>
            <a:r>
              <a:rPr lang="he-IL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(הוראת שעה – חרבות ברזל),</a:t>
            </a:r>
            <a:r>
              <a:rPr lang="he-IL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התשפ"ד-2023</a:t>
            </a:r>
          </a:p>
        </p:txBody>
      </p:sp>
    </p:spTree>
    <p:extLst>
      <p:ext uri="{BB962C8B-B14F-4D97-AF65-F5344CB8AC3E}">
        <p14:creationId xmlns:p14="http://schemas.microsoft.com/office/powerpoint/2010/main" val="332714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EEF46E01-27F7-4154-A8ED-9473A5FAF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A1157E-26D9-4162-BD50-D17CAF9A408B}" type="slidenum">
              <a:rPr lang="x-none" smtClean="0"/>
              <a:pPr/>
              <a:t>10</a:t>
            </a:fld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A2B1E-6FFE-4E32-8BF6-7BE45D18C4CB}"/>
              </a:ext>
            </a:extLst>
          </p:cNvPr>
          <p:cNvSpPr txBox="1"/>
          <p:nvPr/>
        </p:nvSpPr>
        <p:spPr>
          <a:xfrm>
            <a:off x="2531445" y="2743199"/>
            <a:ext cx="804672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6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תודה רבה </a:t>
            </a:r>
          </a:p>
          <a:p>
            <a:pPr algn="ctr"/>
            <a:r>
              <a:rPr lang="he-IL" sz="6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בתקווה לימים שקטים</a:t>
            </a:r>
          </a:p>
        </p:txBody>
      </p:sp>
    </p:spTree>
    <p:extLst>
      <p:ext uri="{BB962C8B-B14F-4D97-AF65-F5344CB8AC3E}">
        <p14:creationId xmlns:p14="http://schemas.microsoft.com/office/powerpoint/2010/main" val="135353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כללי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07919" y="1403350"/>
            <a:ext cx="10193482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3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על רקע התפתחות מלחמת "חרבות ברזל" ולצורך שמירה על הציבור, הוכרז מצב מיוחד בעורף על כלל מדינת ישראל.</a:t>
            </a:r>
          </a:p>
          <a:p>
            <a:pPr marL="342900" lvl="0" indent="-3429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3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לאור ההכרזה כאמור, פרסם פיקוד העורף הנחיות התגוננות שונות ברחבי הארץ שכללו, בין היתר, הגבלות שונות בנושא לימודים, התקהלויות ומקומות עבודה.</a:t>
            </a:r>
          </a:p>
          <a:p>
            <a:pPr marL="342900" lvl="0" indent="-3429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3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הגבלות אלו מנעו קיום שגרת עבודה רגילה והביאו לצמצום משמעותי של הפעילות העסקית, ועל כן ובהתאם לפגיעה שנגרמה לעסקים בעקבות הנחיות ההתגוננות, החליטה המדינה לפרסם </a:t>
            </a:r>
            <a:r>
              <a:rPr lang="he-IL" sz="3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שני מתווים לפיצוי בגין נזקים עקיפים, בנוסף לתקנות הקיימות.</a:t>
            </a:r>
          </a:p>
        </p:txBody>
      </p:sp>
    </p:spTree>
    <p:extLst>
      <p:ext uri="{BB962C8B-B14F-4D97-AF65-F5344CB8AC3E}">
        <p14:creationId xmlns:p14="http://schemas.microsoft.com/office/powerpoint/2010/main" val="63396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702644" y="228208"/>
            <a:ext cx="11290434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3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פיצויים נזקים ישירים לכלל הארץ ועקיפים לעוסקים שבתחום יישובי ספר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83A0FBFB-262D-47F6-9730-E1414C7C8F1E}"/>
              </a:ext>
            </a:extLst>
          </p:cNvPr>
          <p:cNvGrpSpPr/>
          <p:nvPr/>
        </p:nvGrpSpPr>
        <p:grpSpPr>
          <a:xfrm>
            <a:off x="6915151" y="3563936"/>
            <a:ext cx="4245428" cy="1258331"/>
            <a:chOff x="9251099" y="3694565"/>
            <a:chExt cx="4245428" cy="1258331"/>
          </a:xfrm>
          <a:solidFill>
            <a:srgbClr val="0086BB">
              <a:lumMod val="50000"/>
            </a:srgbClr>
          </a:solidFill>
        </p:grpSpPr>
        <p:sp>
          <p:nvSpPr>
            <p:cNvPr id="15" name="מלבן 14">
              <a:hlinkClick r:id="" action="ppaction://noaction"/>
              <a:extLst>
                <a:ext uri="{FF2B5EF4-FFF2-40B4-BE49-F238E27FC236}">
                  <a16:creationId xmlns:a16="http://schemas.microsoft.com/office/drawing/2014/main" id="{2CCF1E44-F7DE-412A-BE5E-DB06BDC2D4C9}"/>
                </a:ext>
              </a:extLst>
            </p:cNvPr>
            <p:cNvSpPr/>
            <p:nvPr/>
          </p:nvSpPr>
          <p:spPr>
            <a:xfrm>
              <a:off x="9640170" y="3694565"/>
              <a:ext cx="3285710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800" b="1" i="0" u="none" strike="noStrike" kern="0" cap="none" spc="8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החזר מלא </a:t>
              </a:r>
            </a:p>
          </p:txBody>
        </p:sp>
        <p:sp>
          <p:nvSpPr>
            <p:cNvPr id="16" name="מלבן 15">
              <a:hlinkClick r:id="" action="ppaction://noaction"/>
              <a:extLst>
                <a:ext uri="{FF2B5EF4-FFF2-40B4-BE49-F238E27FC236}">
                  <a16:creationId xmlns:a16="http://schemas.microsoft.com/office/drawing/2014/main" id="{DD6A8D43-884B-4979-96CB-E660193B5C6B}"/>
                </a:ext>
              </a:extLst>
            </p:cNvPr>
            <p:cNvSpPr/>
            <p:nvPr/>
          </p:nvSpPr>
          <p:spPr>
            <a:xfrm>
              <a:off x="9251099" y="4429676"/>
              <a:ext cx="4245428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800" b="1" i="0" u="none" strike="noStrike" kern="0" cap="none" spc="8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לנזק ישיר למבנה וציוד</a:t>
              </a:r>
            </a:p>
          </p:txBody>
        </p:sp>
      </p:grpSp>
      <p:sp>
        <p:nvSpPr>
          <p:cNvPr id="17" name="Rectangle 1">
            <a:extLst>
              <a:ext uri="{FF2B5EF4-FFF2-40B4-BE49-F238E27FC236}">
                <a16:creationId xmlns:a16="http://schemas.microsoft.com/office/drawing/2014/main" id="{461E98F5-A279-4651-B9D1-3EF10A1241FD}"/>
              </a:ext>
            </a:extLst>
          </p:cNvPr>
          <p:cNvSpPr/>
          <p:nvPr/>
        </p:nvSpPr>
        <p:spPr>
          <a:xfrm>
            <a:off x="1765517" y="5060614"/>
            <a:ext cx="4136957" cy="6162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algn="ctr" rtl="1">
              <a:buSzPct val="130000"/>
              <a:defRPr/>
            </a:pPr>
            <a:r>
              <a:rPr lang="he-IL" b="1" kern="0" dirty="0">
                <a:solidFill>
                  <a:srgbClr val="14264E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נזק עקיף – </a:t>
            </a:r>
            <a:r>
              <a:rPr lang="he-IL" kern="0" dirty="0">
                <a:solidFill>
                  <a:srgbClr val="14264E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אובדן הכנסות, פגיעה במלאי, תשלום שכר לעובדים, אובדן לקוחות ועוד</a:t>
            </a:r>
            <a:endParaRPr lang="he-IL" kern="0" dirty="0">
              <a:solidFill>
                <a:srgbClr val="14264E"/>
              </a:solidFill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8" name="מלבן 17">
            <a:hlinkClick r:id="" action="ppaction://noaction"/>
            <a:extLst>
              <a:ext uri="{FF2B5EF4-FFF2-40B4-BE49-F238E27FC236}">
                <a16:creationId xmlns:a16="http://schemas.microsoft.com/office/drawing/2014/main" id="{5A0F249D-1812-4DE1-823A-2D7DA3C1CE71}"/>
              </a:ext>
            </a:extLst>
          </p:cNvPr>
          <p:cNvSpPr/>
          <p:nvPr/>
        </p:nvSpPr>
        <p:spPr>
          <a:xfrm>
            <a:off x="2150027" y="3543003"/>
            <a:ext cx="3285710" cy="523220"/>
          </a:xfrm>
          <a:prstGeom prst="rect">
            <a:avLst/>
          </a:prstGeom>
          <a:solidFill>
            <a:srgbClr val="0086BB">
              <a:lumMod val="5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החזר מלא </a:t>
            </a:r>
          </a:p>
        </p:txBody>
      </p:sp>
      <p:sp>
        <p:nvSpPr>
          <p:cNvPr id="19" name="מלבן 18">
            <a:hlinkClick r:id="" action="ppaction://noaction"/>
            <a:extLst>
              <a:ext uri="{FF2B5EF4-FFF2-40B4-BE49-F238E27FC236}">
                <a16:creationId xmlns:a16="http://schemas.microsoft.com/office/drawing/2014/main" id="{ABB881CA-ED8D-4383-A22C-ADDA50328814}"/>
              </a:ext>
            </a:extLst>
          </p:cNvPr>
          <p:cNvSpPr/>
          <p:nvPr/>
        </p:nvSpPr>
        <p:spPr>
          <a:xfrm>
            <a:off x="1760956" y="4278114"/>
            <a:ext cx="4245428" cy="523220"/>
          </a:xfrm>
          <a:prstGeom prst="rect">
            <a:avLst/>
          </a:prstGeom>
          <a:solidFill>
            <a:srgbClr val="0086BB">
              <a:lumMod val="5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לכלל הנזק העקיף</a:t>
            </a: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2A28D833-438C-49FD-A84F-653F43BF669B}"/>
              </a:ext>
            </a:extLst>
          </p:cNvPr>
          <p:cNvSpPr/>
          <p:nvPr/>
        </p:nvSpPr>
        <p:spPr>
          <a:xfrm>
            <a:off x="6969386" y="5034158"/>
            <a:ext cx="4136957" cy="43562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algn="ctr" rtl="1">
              <a:buSzPct val="130000"/>
              <a:defRPr/>
            </a:pPr>
            <a:r>
              <a:rPr lang="he-IL" b="1" kern="0" dirty="0">
                <a:solidFill>
                  <a:srgbClr val="14264E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נזק ישיר –</a:t>
            </a:r>
            <a:r>
              <a:rPr lang="he-IL" kern="0" dirty="0">
                <a:solidFill>
                  <a:srgbClr val="14264E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פגיעה פיזית במבנה וציוד</a:t>
            </a:r>
            <a:endParaRPr lang="he-IL" kern="0" dirty="0">
              <a:solidFill>
                <a:srgbClr val="14264E"/>
              </a:solidFill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21" name="תמונה 20">
            <a:extLst>
              <a:ext uri="{FF2B5EF4-FFF2-40B4-BE49-F238E27FC236}">
                <a16:creationId xmlns:a16="http://schemas.microsoft.com/office/drawing/2014/main" id="{F968EDA3-A196-4C3C-860C-76FF6CBB4A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587" y="1881065"/>
            <a:ext cx="1470980" cy="1470980"/>
          </a:xfrm>
          <a:prstGeom prst="rect">
            <a:avLst/>
          </a:prstGeom>
        </p:spPr>
      </p:pic>
      <p:pic>
        <p:nvPicPr>
          <p:cNvPr id="22" name="תמונה 21">
            <a:extLst>
              <a:ext uri="{FF2B5EF4-FFF2-40B4-BE49-F238E27FC236}">
                <a16:creationId xmlns:a16="http://schemas.microsoft.com/office/drawing/2014/main" id="{76AF0196-459F-4D17-AA28-F717D8A4D9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02" y="1792522"/>
            <a:ext cx="1644535" cy="164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3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מתווים שהותקנו בעקבות המלחמה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תמונה 21">
            <a:extLst>
              <a:ext uri="{FF2B5EF4-FFF2-40B4-BE49-F238E27FC236}">
                <a16:creationId xmlns:a16="http://schemas.microsoft.com/office/drawing/2014/main" id="{76AF0196-459F-4D17-AA28-F717D8A4D9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74" y="1768376"/>
            <a:ext cx="1644535" cy="1644535"/>
          </a:xfrm>
          <a:prstGeom prst="rect">
            <a:avLst/>
          </a:prstGeom>
        </p:spPr>
      </p:pic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95C96762-9038-47DD-8AAB-984BFDAC1928}"/>
              </a:ext>
            </a:extLst>
          </p:cNvPr>
          <p:cNvGrpSpPr/>
          <p:nvPr/>
        </p:nvGrpSpPr>
        <p:grpSpPr>
          <a:xfrm>
            <a:off x="6699185" y="3661807"/>
            <a:ext cx="4259265" cy="2699477"/>
            <a:chOff x="9275763" y="3704189"/>
            <a:chExt cx="4259265" cy="1302018"/>
          </a:xfrm>
          <a:solidFill>
            <a:srgbClr val="0086BB">
              <a:lumMod val="50000"/>
            </a:srgbClr>
          </a:solidFill>
        </p:grpSpPr>
        <p:sp>
          <p:nvSpPr>
            <p:cNvPr id="24" name="מלבן 23">
              <a:hlinkClick r:id="" action="ppaction://noaction"/>
              <a:extLst>
                <a:ext uri="{FF2B5EF4-FFF2-40B4-BE49-F238E27FC236}">
                  <a16:creationId xmlns:a16="http://schemas.microsoft.com/office/drawing/2014/main" id="{BA15A083-F4F5-421C-A6F7-AE91D52D71FF}"/>
                </a:ext>
              </a:extLst>
            </p:cNvPr>
            <p:cNvSpPr/>
            <p:nvPr/>
          </p:nvSpPr>
          <p:spPr>
            <a:xfrm>
              <a:off x="9275763" y="3704189"/>
              <a:ext cx="4254366" cy="46018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800" b="1" i="0" u="none" strike="noStrike" kern="0" cap="none" spc="8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עסקים באזור המיוחד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800" b="1" i="0" u="none" strike="noStrike" kern="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מלבן 24">
              <a:hlinkClick r:id="" action="ppaction://noaction"/>
              <a:extLst>
                <a:ext uri="{FF2B5EF4-FFF2-40B4-BE49-F238E27FC236}">
                  <a16:creationId xmlns:a16="http://schemas.microsoft.com/office/drawing/2014/main" id="{D40318B7-FAB5-4D4D-B27E-87E83CB7C58B}"/>
                </a:ext>
              </a:extLst>
            </p:cNvPr>
            <p:cNvSpPr/>
            <p:nvPr/>
          </p:nvSpPr>
          <p:spPr>
            <a:xfrm>
              <a:off x="9289600" y="4338193"/>
              <a:ext cx="4245428" cy="66801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he-IL" sz="2800" b="1" kern="0" spc="80" dirty="0">
                  <a:solidFill>
                    <a:prstClr val="white"/>
                  </a:solidFill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שלושה מסלולי פיצוי לבחירת הניזוק</a:t>
              </a:r>
            </a:p>
            <a:p>
              <a:pPr lvl="0" algn="ctr">
                <a:defRPr/>
              </a:pPr>
              <a:endParaRPr kumimoji="0" lang="he-IL" sz="2800" b="1" i="0" u="none" strike="noStrike" kern="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15" name="Picture 6" descr="Appraisal form ">
            <a:extLst>
              <a:ext uri="{FF2B5EF4-FFF2-40B4-BE49-F238E27FC236}">
                <a16:creationId xmlns:a16="http://schemas.microsoft.com/office/drawing/2014/main" id="{D06AFCC4-5FDC-445B-A28F-3DAFEF9FC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971" y="1972526"/>
            <a:ext cx="1446963" cy="144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F67CC0CB-5AF7-48ED-83B9-F6A9A55AB078}"/>
              </a:ext>
            </a:extLst>
          </p:cNvPr>
          <p:cNvGrpSpPr/>
          <p:nvPr/>
        </p:nvGrpSpPr>
        <p:grpSpPr>
          <a:xfrm>
            <a:off x="1028300" y="3669845"/>
            <a:ext cx="4259265" cy="2471073"/>
            <a:chOff x="9275763" y="3704189"/>
            <a:chExt cx="4259265" cy="1418347"/>
          </a:xfrm>
          <a:solidFill>
            <a:srgbClr val="0086BB">
              <a:lumMod val="50000"/>
            </a:srgbClr>
          </a:solidFill>
        </p:grpSpPr>
        <p:sp>
          <p:nvSpPr>
            <p:cNvPr id="17" name="מלבן 16">
              <a:hlinkClick r:id="" action="ppaction://noaction"/>
              <a:extLst>
                <a:ext uri="{FF2B5EF4-FFF2-40B4-BE49-F238E27FC236}">
                  <a16:creationId xmlns:a16="http://schemas.microsoft.com/office/drawing/2014/main" id="{7EA016D8-FE41-4FE0-9BD7-3DF90805081B}"/>
                </a:ext>
              </a:extLst>
            </p:cNvPr>
            <p:cNvSpPr/>
            <p:nvPr/>
          </p:nvSpPr>
          <p:spPr>
            <a:xfrm>
              <a:off x="9275763" y="3704189"/>
              <a:ext cx="4254366" cy="54763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800" b="1" i="0" u="none" strike="noStrike" kern="0" cap="none" spc="8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פיצוי המשכיות עסקית לכלל הארץ</a:t>
              </a:r>
            </a:p>
          </p:txBody>
        </p:sp>
        <p:sp>
          <p:nvSpPr>
            <p:cNvPr id="18" name="מלבן 17">
              <a:hlinkClick r:id="" action="ppaction://noaction"/>
              <a:extLst>
                <a:ext uri="{FF2B5EF4-FFF2-40B4-BE49-F238E27FC236}">
                  <a16:creationId xmlns:a16="http://schemas.microsoft.com/office/drawing/2014/main" id="{7A0AF9E0-4E25-4412-AC61-A6D37B518165}"/>
                </a:ext>
              </a:extLst>
            </p:cNvPr>
            <p:cNvSpPr/>
            <p:nvPr/>
          </p:nvSpPr>
          <p:spPr>
            <a:xfrm>
              <a:off x="9289600" y="4439301"/>
              <a:ext cx="4245428" cy="68323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he-IL" sz="2800" b="1" kern="0" spc="80" dirty="0">
                  <a:solidFill>
                    <a:prstClr val="white"/>
                  </a:solidFill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השתתפות בהוצאות קבועות ובשכר</a:t>
              </a:r>
              <a:endParaRPr lang="he-IL" sz="2800" b="1" kern="0" spc="80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980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מסלולים לישובים באזור המיוחד בדרום ובצפון</a:t>
            </a: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466430" y="1330095"/>
            <a:ext cx="10110355" cy="5446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93763" lvl="0" indent="-8001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3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מחזורים</a:t>
            </a:r>
            <a:r>
              <a:rPr lang="he-IL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he-IL" altLang="he-IL" sz="25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הפיצוי מחושב לפי ירידת המחזורים בהשוואה לתקופה מקבילה שנה קודמת – </a:t>
            </a:r>
            <a:r>
              <a:rPr lang="he-IL" altLang="he-IL" sz="25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קרי אובדן הכנסות מלא .</a:t>
            </a:r>
            <a:endParaRPr lang="he-IL" sz="2500" b="1" u="sng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3763" indent="-8001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3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שכר - </a:t>
            </a:r>
            <a:r>
              <a:rPr lang="he-IL" altLang="he-IL" sz="25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הפיצוי מחושב לפי שכר נורמטיבי מוכפל בימי היעדרות של הורים לילדים עד גיל 14 (כולל "ניזוק חוץ").</a:t>
            </a:r>
            <a:endParaRPr lang="he-IL" sz="2500" b="1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3763" lvl="0" indent="-8001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3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חקלאות</a:t>
            </a:r>
            <a:r>
              <a:rPr lang="he-IL" sz="4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he-IL" altLang="he-IL" sz="25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הפיצוי מחושב לפי אובדן תפוקת העובדים שהיו אמורים לעבוד בשטחים החקלאיים ועבודתם הופרעה עקב המלחמה. </a:t>
            </a:r>
          </a:p>
          <a:p>
            <a:pPr marL="93663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r>
              <a:rPr lang="he-IL" altLang="he-IL" sz="2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תנאי לקבלת הפיצוי</a:t>
            </a:r>
            <a:r>
              <a:rPr lang="en-US" altLang="he-IL" sz="2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altLang="he-IL" sz="2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בכל המסלולים - </a:t>
            </a:r>
            <a:r>
              <a:rPr lang="he-IL" altLang="he-IL" sz="25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המעביד שילם שכר עבודה לעובדיו שנעדרו .</a:t>
            </a:r>
          </a:p>
          <a:p>
            <a:pPr marL="893763" lvl="0" indent="-80010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endParaRPr lang="he-IL" sz="2500" b="1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4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מענק כלל ארצי – הוצאות מזכות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997528" y="1441058"/>
            <a:ext cx="10118708" cy="5354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מטרת הפיצויים, הינה </a:t>
            </a: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לסייע לעסקים בהשתתפות בתשלום ההוצאות הקבועות שיש לעסק והשתתפות בשכר ששולם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בחודשים אוקטובר, נובמבר ודצמבר 2023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(להלן: תקופת הזכאות), בהתאם לעומק הפגיעה ולהיקף הפעילות העסקית.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חישוב המענק מבוסס על השוואת מחזורי העסקאות בין שתי תקופות מקבילות, בהתייחס למקדם השתתפות ב"הוצאות קבועות" בתקופה בה העסק </a:t>
            </a: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לא פעל </a:t>
            </a:r>
            <a:r>
              <a:rPr lang="he-IL" sz="26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פעל בתפוקה חלקית </a:t>
            </a: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בשל הגבלות שפרסם פיקוד העורף.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וכן השתתפות בשכר ששולם בחודש אוקטובר, נובמבר ודצמבר 2023 כחלק משימור העובד בעסק.</a:t>
            </a:r>
          </a:p>
        </p:txBody>
      </p:sp>
    </p:spTree>
    <p:extLst>
      <p:ext uri="{BB962C8B-B14F-4D97-AF65-F5344CB8AC3E}">
        <p14:creationId xmlns:p14="http://schemas.microsoft.com/office/powerpoint/2010/main" val="98164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599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תנאי הזכאות לפיצוי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589701" y="1248331"/>
            <a:ext cx="10266218" cy="5609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lvl="0" indent="-446088" algn="just" rtl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הפיצוי יינתן לחברה/שותפות/עצמאי – 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שיש להם מחזור עסקאות לשנת 2022 ה</a:t>
            </a:r>
            <a:r>
              <a:rPr lang="he-IL" sz="20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עולה</a:t>
            </a: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על 12,000 ₪ ואינו עולה על 400 מיליון ₪.  </a:t>
            </a:r>
          </a:p>
          <a:p>
            <a:pPr marL="446088" lvl="0" indent="-446088" algn="just" rtl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שיעור ירידת המחזורים בין "תקופת הבסיס" ל"תקופת הזכאות"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הינה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מעל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25% למדווח חד חודשי ו- 12.5% למדווח דו חודשי.</a:t>
            </a:r>
          </a:p>
          <a:p>
            <a:pPr marL="446088" lvl="0" indent="-446088" algn="just" rtl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ירידת המחזורים נגרמה כתוצאה מהמלחמה. </a:t>
            </a:r>
          </a:p>
          <a:p>
            <a:pPr marL="446088" lvl="0" indent="-446088" algn="just" rtl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מלכ"ר זכאי –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25% לפחות מהכנסתו בשנת המס 2022, כפי שדווחה בדוח שהגיש לפי סעיף 131 לפקודה, לא היה מתמיכות ותרומות.</a:t>
            </a:r>
          </a:p>
          <a:p>
            <a:pPr marL="446088" lvl="0" indent="-446088" algn="just" rtl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חייב בניהול פנקסים בשנת 2023 ופנקסיו קבילים בשנת 2023.</a:t>
            </a:r>
          </a:p>
          <a:p>
            <a:pPr marL="446088" lvl="0" indent="-446088" algn="just" rtl="1">
              <a:lnSpc>
                <a:spcPts val="2000"/>
              </a:lnSpc>
              <a:spcBef>
                <a:spcPts val="1200"/>
              </a:spcBef>
              <a:spcAft>
                <a:spcPts val="600"/>
              </a:spcAft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תקרת הפיצויים:</a:t>
            </a:r>
          </a:p>
          <a:p>
            <a:pPr marL="903288" lvl="1" indent="-446088" algn="just" rtl="1">
              <a:lnSpc>
                <a:spcPts val="2000"/>
              </a:lnSpc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לעסקים עם מחזור של עד 100 מיליון ₪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600,000 ₪</a:t>
            </a:r>
          </a:p>
          <a:p>
            <a:pPr marL="903288" lvl="1" indent="-446088" algn="just" rtl="1">
              <a:lnSpc>
                <a:spcPts val="2000"/>
              </a:lnSpc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לעסקים עם מחזור של 100 מיליון עד 300 מיליון ₪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600,000 ₪ בתוספת 0.3% מחלק מחזור העסקאות בשנת הבסיס העולה על 100 מיליון ₪.</a:t>
            </a:r>
            <a:endParaRPr lang="he-IL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03288" lvl="1" indent="-446088" algn="just" rtl="1">
              <a:lnSpc>
                <a:spcPts val="2000"/>
              </a:lnSpc>
              <a:spcBef>
                <a:spcPts val="600"/>
              </a:spcBef>
              <a:buClr>
                <a:srgbClr val="00599D"/>
              </a:buClr>
              <a:buBlip>
                <a:blip r:embed="rId3"/>
              </a:buBlip>
            </a:pPr>
            <a:r>
              <a:rPr lang="he-IL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לעסקים עם מחזור של 300 עד 400 מיליון </a:t>
            </a:r>
            <a:r>
              <a:rPr lang="he-IL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he-IL" sz="20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 מיליון ₪  </a:t>
            </a: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endParaRPr lang="he-IL" sz="2000" b="1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088" lvl="0" indent="-446088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  <a:buBlip>
                <a:blip r:embed="rId3"/>
              </a:buBlip>
            </a:pPr>
            <a:endParaRPr lang="he-IL" sz="3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7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685800" y="190500"/>
            <a:ext cx="113233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64574" y="228208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 מקבלים עסקים קטנים </a:t>
            </a:r>
            <a:r>
              <a:rPr lang="he-IL" sz="3600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(מחזור עד </a:t>
            </a:r>
            <a:r>
              <a:rPr lang="he-IL" sz="3200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300,000</a:t>
            </a:r>
            <a:r>
              <a:rPr lang="he-IL" sz="3600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₪) </a:t>
            </a:r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2EB8F6D7-EE46-426F-A358-5E5407D2B4C9}"/>
              </a:ext>
            </a:extLst>
          </p:cNvPr>
          <p:cNvSpPr/>
          <p:nvPr/>
        </p:nvSpPr>
        <p:spPr>
          <a:xfrm>
            <a:off x="1091044" y="2944089"/>
            <a:ext cx="10297391" cy="1744134"/>
          </a:xfrm>
          <a:prstGeom prst="rect">
            <a:avLst/>
          </a:prstGeom>
          <a:solidFill>
            <a:srgbClr val="294D9C">
              <a:lumMod val="50000"/>
            </a:srgbClr>
          </a:solidFill>
          <a:ln w="12700" cap="flat" cmpd="sng" algn="ctr">
            <a:solidFill>
              <a:srgbClr val="294D9C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פיצוי קבוע לפי היקף מחזור העסק ושיעור הפגיעה</a:t>
            </a:r>
          </a:p>
        </p:txBody>
      </p:sp>
    </p:spTree>
    <p:extLst>
      <p:ext uri="{BB962C8B-B14F-4D97-AF65-F5344CB8AC3E}">
        <p14:creationId xmlns:p14="http://schemas.microsoft.com/office/powerpoint/2010/main" val="304746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2FA8619-CDE1-4814-8694-12D5769BE323}"/>
              </a:ext>
            </a:extLst>
          </p:cNvPr>
          <p:cNvSpPr/>
          <p:nvPr/>
        </p:nvSpPr>
        <p:spPr>
          <a:xfrm>
            <a:off x="803564" y="89094"/>
            <a:ext cx="11323320" cy="753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4000" b="1" i="0" u="none" strike="noStrike" kern="1200" cap="none" spc="0" normalizeH="0" baseline="0" noProof="0" dirty="0">
              <a:ln>
                <a:noFill/>
              </a:ln>
              <a:solidFill>
                <a:srgbClr val="00599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2B0874-9A1C-4DD8-808B-0A0B89D1BB46}"/>
              </a:ext>
            </a:extLst>
          </p:cNvPr>
          <p:cNvSpPr/>
          <p:nvPr/>
        </p:nvSpPr>
        <p:spPr>
          <a:xfrm>
            <a:off x="213360" y="1403350"/>
            <a:ext cx="11559540" cy="405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599D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D5E385-EAD3-425E-B34F-762B14D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1157E-26D9-4162-BD50-D17CAF9A408B}" type="slidenum"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x-none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9265843-A0C9-49EB-B742-71D2BCDD2853}"/>
              </a:ext>
            </a:extLst>
          </p:cNvPr>
          <p:cNvSpPr/>
          <p:nvPr/>
        </p:nvSpPr>
        <p:spPr>
          <a:xfrm>
            <a:off x="1553293" y="156387"/>
            <a:ext cx="98238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he-IL" sz="3600" b="1" dirty="0">
                <a:solidFill>
                  <a:srgbClr val="0059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עוסקים עם מחזור שנתי של עד 300,000 ₪ 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ABEBAFD3-ED35-49E7-BADD-5099F8D45C8B}"/>
              </a:ext>
            </a:extLst>
          </p:cNvPr>
          <p:cNvSpPr/>
          <p:nvPr/>
        </p:nvSpPr>
        <p:spPr>
          <a:xfrm>
            <a:off x="1091045" y="1403350"/>
            <a:ext cx="10110355" cy="526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rgbClr val="00599D"/>
              </a:buClr>
            </a:pPr>
            <a:endParaRPr lang="he-IL" sz="25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מלבן 37">
            <a:extLst>
              <a:ext uri="{FF2B5EF4-FFF2-40B4-BE49-F238E27FC236}">
                <a16:creationId xmlns:a16="http://schemas.microsoft.com/office/drawing/2014/main" id="{B9A70BC4-CCC5-4661-A467-2DAF27C63BA4}"/>
              </a:ext>
            </a:extLst>
          </p:cNvPr>
          <p:cNvSpPr/>
          <p:nvPr/>
        </p:nvSpPr>
        <p:spPr>
          <a:xfrm>
            <a:off x="9464520" y="1231897"/>
            <a:ext cx="1529062" cy="990600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היקף מחזור העסק</a:t>
            </a:r>
          </a:p>
        </p:txBody>
      </p:sp>
      <p:sp>
        <p:nvSpPr>
          <p:cNvPr id="39" name="מלבן 38">
            <a:extLst>
              <a:ext uri="{FF2B5EF4-FFF2-40B4-BE49-F238E27FC236}">
                <a16:creationId xmlns:a16="http://schemas.microsoft.com/office/drawing/2014/main" id="{EDF57E84-13D4-47C8-B58B-1F02C388ED84}"/>
              </a:ext>
            </a:extLst>
          </p:cNvPr>
          <p:cNvSpPr/>
          <p:nvPr/>
        </p:nvSpPr>
        <p:spPr>
          <a:xfrm>
            <a:off x="941560" y="1231897"/>
            <a:ext cx="8297313" cy="461766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סכום המענק </a:t>
            </a:r>
          </a:p>
        </p:txBody>
      </p:sp>
      <p:sp>
        <p:nvSpPr>
          <p:cNvPr id="40" name="מלבן 39">
            <a:extLst>
              <a:ext uri="{FF2B5EF4-FFF2-40B4-BE49-F238E27FC236}">
                <a16:creationId xmlns:a16="http://schemas.microsoft.com/office/drawing/2014/main" id="{353334CC-CA19-40FE-B3E3-C28C39B91F02}"/>
              </a:ext>
            </a:extLst>
          </p:cNvPr>
          <p:cNvSpPr/>
          <p:nvPr/>
        </p:nvSpPr>
        <p:spPr>
          <a:xfrm>
            <a:off x="9464520" y="2430397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50,000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1" name="מלבן 40">
            <a:extLst>
              <a:ext uri="{FF2B5EF4-FFF2-40B4-BE49-F238E27FC236}">
                <a16:creationId xmlns:a16="http://schemas.microsoft.com/office/drawing/2014/main" id="{2F2B98E8-4984-432F-9D58-1388E0609FA6}"/>
              </a:ext>
            </a:extLst>
          </p:cNvPr>
          <p:cNvSpPr/>
          <p:nvPr/>
        </p:nvSpPr>
        <p:spPr>
          <a:xfrm>
            <a:off x="9464520" y="3087623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90,000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2" name="מלבן 41">
            <a:extLst>
              <a:ext uri="{FF2B5EF4-FFF2-40B4-BE49-F238E27FC236}">
                <a16:creationId xmlns:a16="http://schemas.microsoft.com/office/drawing/2014/main" id="{11724ED0-8239-44FD-B0AC-920E07BF89AA}"/>
              </a:ext>
            </a:extLst>
          </p:cNvPr>
          <p:cNvSpPr/>
          <p:nvPr/>
        </p:nvSpPr>
        <p:spPr>
          <a:xfrm>
            <a:off x="7484101" y="2401176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1,750 ש"ח</a:t>
            </a:r>
          </a:p>
        </p:txBody>
      </p:sp>
      <p:sp>
        <p:nvSpPr>
          <p:cNvPr id="43" name="מלבן 42">
            <a:extLst>
              <a:ext uri="{FF2B5EF4-FFF2-40B4-BE49-F238E27FC236}">
                <a16:creationId xmlns:a16="http://schemas.microsoft.com/office/drawing/2014/main" id="{6DD6CFB2-8D99-4650-8659-6EF66921DA85}"/>
              </a:ext>
            </a:extLst>
          </p:cNvPr>
          <p:cNvSpPr/>
          <p:nvPr/>
        </p:nvSpPr>
        <p:spPr>
          <a:xfrm>
            <a:off x="7484100" y="305839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3,150 ש"ח</a:t>
            </a:r>
          </a:p>
        </p:txBody>
      </p:sp>
      <p:sp>
        <p:nvSpPr>
          <p:cNvPr id="44" name="מלבן 43">
            <a:extLst>
              <a:ext uri="{FF2B5EF4-FFF2-40B4-BE49-F238E27FC236}">
                <a16:creationId xmlns:a16="http://schemas.microsoft.com/office/drawing/2014/main" id="{A96A7B66-A98D-4871-ABCE-B337B62479E2}"/>
              </a:ext>
            </a:extLst>
          </p:cNvPr>
          <p:cNvSpPr/>
          <p:nvPr/>
        </p:nvSpPr>
        <p:spPr>
          <a:xfrm>
            <a:off x="7484102" y="1773174"/>
            <a:ext cx="1754771" cy="485775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20%-12.5%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1D1B1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40%-25%</a:t>
            </a:r>
          </a:p>
        </p:txBody>
      </p:sp>
      <p:sp>
        <p:nvSpPr>
          <p:cNvPr id="45" name="מלבן 44">
            <a:extLst>
              <a:ext uri="{FF2B5EF4-FFF2-40B4-BE49-F238E27FC236}">
                <a16:creationId xmlns:a16="http://schemas.microsoft.com/office/drawing/2014/main" id="{F17BF104-91B6-499C-ABA3-68C300E0F424}"/>
              </a:ext>
            </a:extLst>
          </p:cNvPr>
          <p:cNvSpPr/>
          <p:nvPr/>
        </p:nvSpPr>
        <p:spPr>
          <a:xfrm>
            <a:off x="5281138" y="2401175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1,750 ש"ח</a:t>
            </a:r>
          </a:p>
        </p:txBody>
      </p:sp>
      <p:sp>
        <p:nvSpPr>
          <p:cNvPr id="46" name="מלבן 45">
            <a:extLst>
              <a:ext uri="{FF2B5EF4-FFF2-40B4-BE49-F238E27FC236}">
                <a16:creationId xmlns:a16="http://schemas.microsoft.com/office/drawing/2014/main" id="{D2FF4F6E-6731-4627-82D4-9445FBAFC0A1}"/>
              </a:ext>
            </a:extLst>
          </p:cNvPr>
          <p:cNvSpPr/>
          <p:nvPr/>
        </p:nvSpPr>
        <p:spPr>
          <a:xfrm>
            <a:off x="5281138" y="305839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3,150 ש"ח</a:t>
            </a:r>
          </a:p>
        </p:txBody>
      </p:sp>
      <p:sp>
        <p:nvSpPr>
          <p:cNvPr id="47" name="מלבן 46">
            <a:extLst>
              <a:ext uri="{FF2B5EF4-FFF2-40B4-BE49-F238E27FC236}">
                <a16:creationId xmlns:a16="http://schemas.microsoft.com/office/drawing/2014/main" id="{181D0647-331B-4345-B2B9-98CF66D2179F}"/>
              </a:ext>
            </a:extLst>
          </p:cNvPr>
          <p:cNvSpPr/>
          <p:nvPr/>
        </p:nvSpPr>
        <p:spPr>
          <a:xfrm>
            <a:off x="5281139" y="1773174"/>
            <a:ext cx="1754771" cy="485775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30%-20%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60%-40%</a:t>
            </a:r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1B8AAFF0-B5F6-4607-800C-27B4AE25A55D}"/>
              </a:ext>
            </a:extLst>
          </p:cNvPr>
          <p:cNvSpPr/>
          <p:nvPr/>
        </p:nvSpPr>
        <p:spPr>
          <a:xfrm>
            <a:off x="3078175" y="2401177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1,750 ש"ח</a:t>
            </a:r>
          </a:p>
        </p:txBody>
      </p:sp>
      <p:sp>
        <p:nvSpPr>
          <p:cNvPr id="49" name="מלבן 48">
            <a:extLst>
              <a:ext uri="{FF2B5EF4-FFF2-40B4-BE49-F238E27FC236}">
                <a16:creationId xmlns:a16="http://schemas.microsoft.com/office/drawing/2014/main" id="{82F07859-FDB7-4E37-94D2-3003CFCFF18A}"/>
              </a:ext>
            </a:extLst>
          </p:cNvPr>
          <p:cNvSpPr/>
          <p:nvPr/>
        </p:nvSpPr>
        <p:spPr>
          <a:xfrm>
            <a:off x="3078175" y="305840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3,150 ש"ח</a:t>
            </a:r>
          </a:p>
        </p:txBody>
      </p:sp>
      <p:sp>
        <p:nvSpPr>
          <p:cNvPr id="50" name="מלבן 49">
            <a:extLst>
              <a:ext uri="{FF2B5EF4-FFF2-40B4-BE49-F238E27FC236}">
                <a16:creationId xmlns:a16="http://schemas.microsoft.com/office/drawing/2014/main" id="{17C29A26-1D7D-4A77-9416-60BB353F12AF}"/>
              </a:ext>
            </a:extLst>
          </p:cNvPr>
          <p:cNvSpPr/>
          <p:nvPr/>
        </p:nvSpPr>
        <p:spPr>
          <a:xfrm>
            <a:off x="3078176" y="1773175"/>
            <a:ext cx="1754771" cy="485775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40%-30%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80%-60%</a:t>
            </a:r>
          </a:p>
        </p:txBody>
      </p:sp>
      <p:sp>
        <p:nvSpPr>
          <p:cNvPr id="51" name="מלבן 50">
            <a:extLst>
              <a:ext uri="{FF2B5EF4-FFF2-40B4-BE49-F238E27FC236}">
                <a16:creationId xmlns:a16="http://schemas.microsoft.com/office/drawing/2014/main" id="{F178290E-BA56-4607-8EDA-38BE9A234CFC}"/>
              </a:ext>
            </a:extLst>
          </p:cNvPr>
          <p:cNvSpPr/>
          <p:nvPr/>
        </p:nvSpPr>
        <p:spPr>
          <a:xfrm>
            <a:off x="941560" y="2401176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1,750 ש"ח</a:t>
            </a:r>
          </a:p>
        </p:txBody>
      </p:sp>
      <p:sp>
        <p:nvSpPr>
          <p:cNvPr id="52" name="מלבן 51">
            <a:extLst>
              <a:ext uri="{FF2B5EF4-FFF2-40B4-BE49-F238E27FC236}">
                <a16:creationId xmlns:a16="http://schemas.microsoft.com/office/drawing/2014/main" id="{46AB552C-8DEF-4A00-855F-2A73C6ED2796}"/>
              </a:ext>
            </a:extLst>
          </p:cNvPr>
          <p:cNvSpPr/>
          <p:nvPr/>
        </p:nvSpPr>
        <p:spPr>
          <a:xfrm>
            <a:off x="941560" y="3058400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3,150 ש"ח</a:t>
            </a:r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79F43BFF-DE5A-4A8D-ABF5-209348A7D78D}"/>
              </a:ext>
            </a:extLst>
          </p:cNvPr>
          <p:cNvSpPr/>
          <p:nvPr/>
        </p:nvSpPr>
        <p:spPr>
          <a:xfrm>
            <a:off x="941561" y="1773174"/>
            <a:ext cx="1754771" cy="485775"/>
          </a:xfrm>
          <a:prstGeom prst="rect">
            <a:avLst/>
          </a:prstGeom>
          <a:solidFill>
            <a:srgbClr val="E7E6E6">
              <a:lumMod val="85000"/>
            </a:srgbClr>
          </a:solidFill>
          <a:ln w="12700" cap="flat" cmpd="sng" algn="ctr">
            <a:solidFill>
              <a:srgbClr val="E7E6E6">
                <a:lumMod val="85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40%-50%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80+%</a:t>
            </a:r>
            <a:endParaRPr kumimoji="0" lang="he-IL" sz="1600" b="1" i="0" u="none" strike="noStrike" kern="0" cap="none" spc="0" normalizeH="0" baseline="0" noProof="0" dirty="0">
              <a:ln>
                <a:noFill/>
              </a:ln>
              <a:solidFill>
                <a:srgbClr val="1D1B1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54" name="מלבן 53">
            <a:extLst>
              <a:ext uri="{FF2B5EF4-FFF2-40B4-BE49-F238E27FC236}">
                <a16:creationId xmlns:a16="http://schemas.microsoft.com/office/drawing/2014/main" id="{5C77EA16-ADEF-452D-8539-0E40BDBDD146}"/>
              </a:ext>
            </a:extLst>
          </p:cNvPr>
          <p:cNvSpPr/>
          <p:nvPr/>
        </p:nvSpPr>
        <p:spPr>
          <a:xfrm>
            <a:off x="9464520" y="4238622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150,000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55" name="מלבן 54">
            <a:extLst>
              <a:ext uri="{FF2B5EF4-FFF2-40B4-BE49-F238E27FC236}">
                <a16:creationId xmlns:a16="http://schemas.microsoft.com/office/drawing/2014/main" id="{A34C4916-E279-45A0-8AC1-7F42525FBFCB}"/>
              </a:ext>
            </a:extLst>
          </p:cNvPr>
          <p:cNvSpPr/>
          <p:nvPr/>
        </p:nvSpPr>
        <p:spPr>
          <a:xfrm>
            <a:off x="9464520" y="4895848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200,000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56" name="מלבן 55">
            <a:extLst>
              <a:ext uri="{FF2B5EF4-FFF2-40B4-BE49-F238E27FC236}">
                <a16:creationId xmlns:a16="http://schemas.microsoft.com/office/drawing/2014/main" id="{D08C9F6F-BC18-4D44-A291-B9E3DE4ED4B0}"/>
              </a:ext>
            </a:extLst>
          </p:cNvPr>
          <p:cNvSpPr/>
          <p:nvPr/>
        </p:nvSpPr>
        <p:spPr>
          <a:xfrm>
            <a:off x="7484101" y="420940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2,650</a:t>
            </a: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ש"ח</a:t>
            </a:r>
          </a:p>
        </p:txBody>
      </p:sp>
      <p:sp>
        <p:nvSpPr>
          <p:cNvPr id="57" name="מלבן 56">
            <a:extLst>
              <a:ext uri="{FF2B5EF4-FFF2-40B4-BE49-F238E27FC236}">
                <a16:creationId xmlns:a16="http://schemas.microsoft.com/office/drawing/2014/main" id="{AE0A0C2C-067B-4145-BC84-CF95E2E33B9D}"/>
              </a:ext>
            </a:extLst>
          </p:cNvPr>
          <p:cNvSpPr/>
          <p:nvPr/>
        </p:nvSpPr>
        <p:spPr>
          <a:xfrm>
            <a:off x="7484101" y="4866625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3,125 ש"ח</a:t>
            </a:r>
          </a:p>
        </p:txBody>
      </p:sp>
      <p:sp>
        <p:nvSpPr>
          <p:cNvPr id="58" name="מלבן 57">
            <a:extLst>
              <a:ext uri="{FF2B5EF4-FFF2-40B4-BE49-F238E27FC236}">
                <a16:creationId xmlns:a16="http://schemas.microsoft.com/office/drawing/2014/main" id="{2CCB893D-0364-44B2-BC24-BE730649402C}"/>
              </a:ext>
            </a:extLst>
          </p:cNvPr>
          <p:cNvSpPr/>
          <p:nvPr/>
        </p:nvSpPr>
        <p:spPr>
          <a:xfrm>
            <a:off x="5281138" y="4209400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3,975 ש"ח</a:t>
            </a:r>
          </a:p>
        </p:txBody>
      </p:sp>
      <p:sp>
        <p:nvSpPr>
          <p:cNvPr id="59" name="מלבן 58">
            <a:extLst>
              <a:ext uri="{FF2B5EF4-FFF2-40B4-BE49-F238E27FC236}">
                <a16:creationId xmlns:a16="http://schemas.microsoft.com/office/drawing/2014/main" id="{0173B544-6687-4E58-8544-452B0D7A2E2E}"/>
              </a:ext>
            </a:extLst>
          </p:cNvPr>
          <p:cNvSpPr/>
          <p:nvPr/>
        </p:nvSpPr>
        <p:spPr>
          <a:xfrm>
            <a:off x="5281138" y="4866624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4,688 ש"ח</a:t>
            </a:r>
          </a:p>
        </p:txBody>
      </p:sp>
      <p:sp>
        <p:nvSpPr>
          <p:cNvPr id="60" name="מלבן 59">
            <a:extLst>
              <a:ext uri="{FF2B5EF4-FFF2-40B4-BE49-F238E27FC236}">
                <a16:creationId xmlns:a16="http://schemas.microsoft.com/office/drawing/2014/main" id="{18DA84A1-AFE0-4E14-A351-6DE48A7F3A53}"/>
              </a:ext>
            </a:extLst>
          </p:cNvPr>
          <p:cNvSpPr/>
          <p:nvPr/>
        </p:nvSpPr>
        <p:spPr>
          <a:xfrm>
            <a:off x="3078175" y="4209402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6,360 ש"ח</a:t>
            </a:r>
          </a:p>
        </p:txBody>
      </p:sp>
      <p:sp>
        <p:nvSpPr>
          <p:cNvPr id="61" name="מלבן 60">
            <a:extLst>
              <a:ext uri="{FF2B5EF4-FFF2-40B4-BE49-F238E27FC236}">
                <a16:creationId xmlns:a16="http://schemas.microsoft.com/office/drawing/2014/main" id="{45CB86A0-BAE0-4A54-9000-3D2EC439D90B}"/>
              </a:ext>
            </a:extLst>
          </p:cNvPr>
          <p:cNvSpPr/>
          <p:nvPr/>
        </p:nvSpPr>
        <p:spPr>
          <a:xfrm>
            <a:off x="3078175" y="4866626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7,500 ש"ח</a:t>
            </a:r>
          </a:p>
        </p:txBody>
      </p:sp>
      <p:sp>
        <p:nvSpPr>
          <p:cNvPr id="62" name="מלבן 61">
            <a:extLst>
              <a:ext uri="{FF2B5EF4-FFF2-40B4-BE49-F238E27FC236}">
                <a16:creationId xmlns:a16="http://schemas.microsoft.com/office/drawing/2014/main" id="{7BE5CE47-F994-4631-BB7F-8FA1AB038F50}"/>
              </a:ext>
            </a:extLst>
          </p:cNvPr>
          <p:cNvSpPr/>
          <p:nvPr/>
        </p:nvSpPr>
        <p:spPr>
          <a:xfrm>
            <a:off x="941560" y="420940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7,950 ש"ח</a:t>
            </a:r>
          </a:p>
        </p:txBody>
      </p:sp>
      <p:sp>
        <p:nvSpPr>
          <p:cNvPr id="63" name="מלבן 62">
            <a:extLst>
              <a:ext uri="{FF2B5EF4-FFF2-40B4-BE49-F238E27FC236}">
                <a16:creationId xmlns:a16="http://schemas.microsoft.com/office/drawing/2014/main" id="{08B14ECE-47DD-4C0D-BD27-425D38735D1B}"/>
              </a:ext>
            </a:extLst>
          </p:cNvPr>
          <p:cNvSpPr/>
          <p:nvPr/>
        </p:nvSpPr>
        <p:spPr>
          <a:xfrm>
            <a:off x="941560" y="4866625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9,375 ש"ח</a:t>
            </a:r>
          </a:p>
        </p:txBody>
      </p:sp>
      <p:sp>
        <p:nvSpPr>
          <p:cNvPr id="64" name="מלבן 63">
            <a:extLst>
              <a:ext uri="{FF2B5EF4-FFF2-40B4-BE49-F238E27FC236}">
                <a16:creationId xmlns:a16="http://schemas.microsoft.com/office/drawing/2014/main" id="{1B122C06-CCF1-47A1-BD40-D7D16F95948D}"/>
              </a:ext>
            </a:extLst>
          </p:cNvPr>
          <p:cNvSpPr/>
          <p:nvPr/>
        </p:nvSpPr>
        <p:spPr>
          <a:xfrm>
            <a:off x="9464520" y="5563723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250,000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65" name="מלבן 64">
            <a:extLst>
              <a:ext uri="{FF2B5EF4-FFF2-40B4-BE49-F238E27FC236}">
                <a16:creationId xmlns:a16="http://schemas.microsoft.com/office/drawing/2014/main" id="{7CC26372-E6C5-4184-80C3-DBD6844DA7AF}"/>
              </a:ext>
            </a:extLst>
          </p:cNvPr>
          <p:cNvSpPr/>
          <p:nvPr/>
        </p:nvSpPr>
        <p:spPr>
          <a:xfrm>
            <a:off x="9464520" y="6220952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300,000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66" name="מלבן 65">
            <a:extLst>
              <a:ext uri="{FF2B5EF4-FFF2-40B4-BE49-F238E27FC236}">
                <a16:creationId xmlns:a16="http://schemas.microsoft.com/office/drawing/2014/main" id="{ADAAD732-E608-4C8E-B97A-BE47A31823BB}"/>
              </a:ext>
            </a:extLst>
          </p:cNvPr>
          <p:cNvSpPr/>
          <p:nvPr/>
        </p:nvSpPr>
        <p:spPr>
          <a:xfrm>
            <a:off x="7484101" y="5534502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4,000 ש"ח</a:t>
            </a:r>
          </a:p>
        </p:txBody>
      </p:sp>
      <p:sp>
        <p:nvSpPr>
          <p:cNvPr id="67" name="מלבן 66">
            <a:extLst>
              <a:ext uri="{FF2B5EF4-FFF2-40B4-BE49-F238E27FC236}">
                <a16:creationId xmlns:a16="http://schemas.microsoft.com/office/drawing/2014/main" id="{79C00BC3-A0E8-40F0-8D97-467B420DA9BC}"/>
              </a:ext>
            </a:extLst>
          </p:cNvPr>
          <p:cNvSpPr/>
          <p:nvPr/>
        </p:nvSpPr>
        <p:spPr>
          <a:xfrm>
            <a:off x="7484101" y="619172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4,675 ש"ח</a:t>
            </a:r>
          </a:p>
        </p:txBody>
      </p:sp>
      <p:sp>
        <p:nvSpPr>
          <p:cNvPr id="68" name="מלבן 67">
            <a:extLst>
              <a:ext uri="{FF2B5EF4-FFF2-40B4-BE49-F238E27FC236}">
                <a16:creationId xmlns:a16="http://schemas.microsoft.com/office/drawing/2014/main" id="{43647CEA-8360-493E-A8AA-969FFD7E7559}"/>
              </a:ext>
            </a:extLst>
          </p:cNvPr>
          <p:cNvSpPr/>
          <p:nvPr/>
        </p:nvSpPr>
        <p:spPr>
          <a:xfrm>
            <a:off x="5281138" y="553450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6,000 ש"ח</a:t>
            </a:r>
          </a:p>
        </p:txBody>
      </p:sp>
      <p:sp>
        <p:nvSpPr>
          <p:cNvPr id="69" name="מלבן 68">
            <a:extLst>
              <a:ext uri="{FF2B5EF4-FFF2-40B4-BE49-F238E27FC236}">
                <a16:creationId xmlns:a16="http://schemas.microsoft.com/office/drawing/2014/main" id="{3B57BB6E-CA1B-466E-97F3-23590B4C6C02}"/>
              </a:ext>
            </a:extLst>
          </p:cNvPr>
          <p:cNvSpPr/>
          <p:nvPr/>
        </p:nvSpPr>
        <p:spPr>
          <a:xfrm>
            <a:off x="5281138" y="6191728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7,013 ש"ח</a:t>
            </a:r>
          </a:p>
        </p:txBody>
      </p:sp>
      <p:sp>
        <p:nvSpPr>
          <p:cNvPr id="70" name="מלבן 69">
            <a:extLst>
              <a:ext uri="{FF2B5EF4-FFF2-40B4-BE49-F238E27FC236}">
                <a16:creationId xmlns:a16="http://schemas.microsoft.com/office/drawing/2014/main" id="{A20506E3-5EC2-4D35-A791-7C84631C389D}"/>
              </a:ext>
            </a:extLst>
          </p:cNvPr>
          <p:cNvSpPr/>
          <p:nvPr/>
        </p:nvSpPr>
        <p:spPr>
          <a:xfrm>
            <a:off x="3078175" y="5534503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9,600 ש"ח</a:t>
            </a:r>
          </a:p>
        </p:txBody>
      </p:sp>
      <p:sp>
        <p:nvSpPr>
          <p:cNvPr id="71" name="מלבן 70">
            <a:extLst>
              <a:ext uri="{FF2B5EF4-FFF2-40B4-BE49-F238E27FC236}">
                <a16:creationId xmlns:a16="http://schemas.microsoft.com/office/drawing/2014/main" id="{78F01B7B-94AE-47BC-BDE8-4EC7693413A9}"/>
              </a:ext>
            </a:extLst>
          </p:cNvPr>
          <p:cNvSpPr/>
          <p:nvPr/>
        </p:nvSpPr>
        <p:spPr>
          <a:xfrm>
            <a:off x="3078175" y="619172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11,220 ש"ח</a:t>
            </a:r>
          </a:p>
        </p:txBody>
      </p:sp>
      <p:sp>
        <p:nvSpPr>
          <p:cNvPr id="72" name="מלבן 71">
            <a:extLst>
              <a:ext uri="{FF2B5EF4-FFF2-40B4-BE49-F238E27FC236}">
                <a16:creationId xmlns:a16="http://schemas.microsoft.com/office/drawing/2014/main" id="{25C2A727-2491-407D-9F33-16AC8AB1BB8B}"/>
              </a:ext>
            </a:extLst>
          </p:cNvPr>
          <p:cNvSpPr/>
          <p:nvPr/>
        </p:nvSpPr>
        <p:spPr>
          <a:xfrm>
            <a:off x="941560" y="5534502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12,000 ש"ח</a:t>
            </a:r>
          </a:p>
        </p:txBody>
      </p:sp>
      <p:sp>
        <p:nvSpPr>
          <p:cNvPr id="73" name="מלבן 72">
            <a:extLst>
              <a:ext uri="{FF2B5EF4-FFF2-40B4-BE49-F238E27FC236}">
                <a16:creationId xmlns:a16="http://schemas.microsoft.com/office/drawing/2014/main" id="{D93F96A6-4195-4C81-9135-765F7B7CC7A5}"/>
              </a:ext>
            </a:extLst>
          </p:cNvPr>
          <p:cNvSpPr/>
          <p:nvPr/>
        </p:nvSpPr>
        <p:spPr>
          <a:xfrm>
            <a:off x="941560" y="6191729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14,025 ש"ח</a:t>
            </a:r>
          </a:p>
        </p:txBody>
      </p:sp>
      <p:sp>
        <p:nvSpPr>
          <p:cNvPr id="74" name="מלבן 17">
            <a:extLst>
              <a:ext uri="{FF2B5EF4-FFF2-40B4-BE49-F238E27FC236}">
                <a16:creationId xmlns:a16="http://schemas.microsoft.com/office/drawing/2014/main" id="{E2994120-3F8E-432F-B42E-7EEC383EB107}"/>
              </a:ext>
            </a:extLst>
          </p:cNvPr>
          <p:cNvSpPr/>
          <p:nvPr/>
        </p:nvSpPr>
        <p:spPr>
          <a:xfrm>
            <a:off x="9464520" y="3661795"/>
            <a:ext cx="1529062" cy="485775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107,000</a:t>
            </a:r>
            <a:endParaRPr kumimoji="0" lang="he-IL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75" name="מלבן 30">
            <a:extLst>
              <a:ext uri="{FF2B5EF4-FFF2-40B4-BE49-F238E27FC236}">
                <a16:creationId xmlns:a16="http://schemas.microsoft.com/office/drawing/2014/main" id="{EE34C14D-3710-46ED-9B32-21B257CC3569}"/>
              </a:ext>
            </a:extLst>
          </p:cNvPr>
          <p:cNvSpPr/>
          <p:nvPr/>
        </p:nvSpPr>
        <p:spPr>
          <a:xfrm>
            <a:off x="7484100" y="363257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4,200 ש"ח</a:t>
            </a:r>
          </a:p>
        </p:txBody>
      </p:sp>
      <p:sp>
        <p:nvSpPr>
          <p:cNvPr id="76" name="מלבן 18">
            <a:extLst>
              <a:ext uri="{FF2B5EF4-FFF2-40B4-BE49-F238E27FC236}">
                <a16:creationId xmlns:a16="http://schemas.microsoft.com/office/drawing/2014/main" id="{15B8317B-0B1E-46AA-97DF-029568E403D5}"/>
              </a:ext>
            </a:extLst>
          </p:cNvPr>
          <p:cNvSpPr/>
          <p:nvPr/>
        </p:nvSpPr>
        <p:spPr>
          <a:xfrm>
            <a:off x="5281138" y="3632571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4,200 ש"ח</a:t>
            </a:r>
          </a:p>
        </p:txBody>
      </p:sp>
      <p:sp>
        <p:nvSpPr>
          <p:cNvPr id="77" name="מלבן 24">
            <a:extLst>
              <a:ext uri="{FF2B5EF4-FFF2-40B4-BE49-F238E27FC236}">
                <a16:creationId xmlns:a16="http://schemas.microsoft.com/office/drawing/2014/main" id="{932346BB-50E1-4038-9A5D-599B49ADC580}"/>
              </a:ext>
            </a:extLst>
          </p:cNvPr>
          <p:cNvSpPr/>
          <p:nvPr/>
        </p:nvSpPr>
        <p:spPr>
          <a:xfrm>
            <a:off x="3078175" y="3632573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4,200 ש"ח</a:t>
            </a:r>
          </a:p>
        </p:txBody>
      </p:sp>
      <p:sp>
        <p:nvSpPr>
          <p:cNvPr id="78" name="מלבן 36">
            <a:extLst>
              <a:ext uri="{FF2B5EF4-FFF2-40B4-BE49-F238E27FC236}">
                <a16:creationId xmlns:a16="http://schemas.microsoft.com/office/drawing/2014/main" id="{966EAE02-7861-430E-8259-3A0273FC3E33}"/>
              </a:ext>
            </a:extLst>
          </p:cNvPr>
          <p:cNvSpPr/>
          <p:nvPr/>
        </p:nvSpPr>
        <p:spPr>
          <a:xfrm>
            <a:off x="941560" y="3632572"/>
            <a:ext cx="1754771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4,200 ש"ח</a:t>
            </a:r>
          </a:p>
        </p:txBody>
      </p:sp>
    </p:spTree>
    <p:extLst>
      <p:ext uri="{BB962C8B-B14F-4D97-AF65-F5344CB8AC3E}">
        <p14:creationId xmlns:p14="http://schemas.microsoft.com/office/powerpoint/2010/main" val="3526116995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42748</TotalTime>
  <Words>652</Words>
  <Application>Microsoft Office PowerPoint</Application>
  <PresentationFormat>מסך רחב</PresentationFormat>
  <Paragraphs>108</Paragraphs>
  <Slides>10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7" baseType="lpstr">
      <vt:lpstr>Arial</vt:lpstr>
      <vt:lpstr>Calibri</vt:lpstr>
      <vt:lpstr>David</vt:lpstr>
      <vt:lpstr>Open Sans</vt:lpstr>
      <vt:lpstr>Segoe UI</vt:lpstr>
      <vt:lpstr>Segoe UI Light</vt:lpstr>
      <vt:lpstr>1_ערכת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Nitzan P</dc:creator>
  <cp:lastModifiedBy>אמיר דהן</cp:lastModifiedBy>
  <cp:revision>1386</cp:revision>
  <cp:lastPrinted>2023-11-26T12:30:09Z</cp:lastPrinted>
  <dcterms:created xsi:type="dcterms:W3CDTF">2019-03-23T12:59:43Z</dcterms:created>
  <dcterms:modified xsi:type="dcterms:W3CDTF">2023-12-05T16:43:33Z</dcterms:modified>
</cp:coreProperties>
</file>